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</p:sldMasterIdLst>
  <p:notesMasterIdLst>
    <p:notesMasterId r:id="rId36"/>
  </p:notesMasterIdLst>
  <p:sldIdLst>
    <p:sldId id="256" r:id="rId2"/>
    <p:sldId id="257" r:id="rId3"/>
    <p:sldId id="259" r:id="rId4"/>
    <p:sldId id="296" r:id="rId5"/>
    <p:sldId id="265" r:id="rId6"/>
    <p:sldId id="290" r:id="rId7"/>
    <p:sldId id="291" r:id="rId8"/>
    <p:sldId id="292" r:id="rId9"/>
    <p:sldId id="266" r:id="rId10"/>
    <p:sldId id="275" r:id="rId11"/>
    <p:sldId id="261" r:id="rId12"/>
    <p:sldId id="260" r:id="rId13"/>
    <p:sldId id="274" r:id="rId14"/>
    <p:sldId id="281" r:id="rId15"/>
    <p:sldId id="284" r:id="rId16"/>
    <p:sldId id="278" r:id="rId17"/>
    <p:sldId id="262" r:id="rId18"/>
    <p:sldId id="279" r:id="rId19"/>
    <p:sldId id="271" r:id="rId20"/>
    <p:sldId id="282" r:id="rId21"/>
    <p:sldId id="270" r:id="rId22"/>
    <p:sldId id="283" r:id="rId23"/>
    <p:sldId id="263" r:id="rId24"/>
    <p:sldId id="285" r:id="rId25"/>
    <p:sldId id="286" r:id="rId26"/>
    <p:sldId id="267" r:id="rId27"/>
    <p:sldId id="287" r:id="rId28"/>
    <p:sldId id="268" r:id="rId29"/>
    <p:sldId id="295" r:id="rId30"/>
    <p:sldId id="289" r:id="rId31"/>
    <p:sldId id="288" r:id="rId32"/>
    <p:sldId id="273" r:id="rId33"/>
    <p:sldId id="293" r:id="rId34"/>
    <p:sldId id="29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 autoAdjust="0"/>
    <p:restoredTop sz="74071" autoAdjust="0"/>
  </p:normalViewPr>
  <p:slideViewPr>
    <p:cSldViewPr snapToGrid="0">
      <p:cViewPr varScale="1">
        <p:scale>
          <a:sx n="65" d="100"/>
          <a:sy n="65" d="100"/>
        </p:scale>
        <p:origin x="48" y="6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7397A9-424C-4D01-9E12-76A05569452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1E3A713-FCD2-48C3-8E1D-B968B6A782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DE" sz="2400" dirty="0">
              <a:solidFill>
                <a:sysClr val="windowText" lastClr="000000"/>
              </a:solidFill>
            </a:rPr>
            <a:t>Database </a:t>
          </a:r>
          <a:r>
            <a:rPr lang="en-GB" sz="2400" noProof="0" dirty="0">
              <a:solidFill>
                <a:sysClr val="windowText" lastClr="000000"/>
              </a:solidFill>
            </a:rPr>
            <a:t>conception</a:t>
          </a:r>
          <a:r>
            <a:rPr lang="de-DE" sz="2400" dirty="0">
              <a:solidFill>
                <a:sysClr val="windowText" lastClr="000000"/>
              </a:solidFill>
            </a:rPr>
            <a:t>  </a:t>
          </a:r>
        </a:p>
      </dgm:t>
    </dgm:pt>
    <dgm:pt modelId="{B620F54E-C4CE-42B7-A610-0EFD24EF612F}" type="parTrans" cxnId="{A0010E24-1363-472D-A3FA-542205622695}">
      <dgm:prSet/>
      <dgm:spPr/>
      <dgm:t>
        <a:bodyPr/>
        <a:lstStyle/>
        <a:p>
          <a:endParaRPr lang="de-DE"/>
        </a:p>
      </dgm:t>
    </dgm:pt>
    <dgm:pt modelId="{5A824DAC-6217-4A68-9484-9C13E042DBE3}" type="sibTrans" cxnId="{A0010E24-1363-472D-A3FA-542205622695}">
      <dgm:prSet/>
      <dgm:spPr/>
      <dgm:t>
        <a:bodyPr/>
        <a:lstStyle/>
        <a:p>
          <a:endParaRPr lang="de-DE"/>
        </a:p>
      </dgm:t>
    </dgm:pt>
    <dgm:pt modelId="{FEFDC58C-256E-46B4-AEF4-8C106F637548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noProof="0" dirty="0">
              <a:solidFill>
                <a:sysClr val="windowText" lastClr="000000"/>
              </a:solidFill>
            </a:rPr>
            <a:t>reviewing</a:t>
          </a:r>
          <a:r>
            <a:rPr lang="de-DE" sz="2400" dirty="0">
              <a:solidFill>
                <a:sysClr val="windowText" lastClr="000000"/>
              </a:solidFill>
            </a:rPr>
            <a:t> and </a:t>
          </a:r>
          <a:r>
            <a:rPr lang="de-DE" sz="2400" dirty="0" err="1">
              <a:solidFill>
                <a:sysClr val="windowText" lastClr="000000"/>
              </a:solidFill>
            </a:rPr>
            <a:t>cleaning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C3641616-078F-4B3F-8A13-98A811C36D7C}" type="parTrans" cxnId="{C743BC57-FE07-4EAE-9DD6-02E03DAD6CA5}">
      <dgm:prSet/>
      <dgm:spPr/>
      <dgm:t>
        <a:bodyPr/>
        <a:lstStyle/>
        <a:p>
          <a:endParaRPr lang="de-DE"/>
        </a:p>
      </dgm:t>
    </dgm:pt>
    <dgm:pt modelId="{BF4845F7-2CAF-4542-B206-700C84E00D0B}" type="sibTrans" cxnId="{C743BC57-FE07-4EAE-9DD6-02E03DAD6CA5}">
      <dgm:prSet/>
      <dgm:spPr/>
      <dgm:t>
        <a:bodyPr/>
        <a:lstStyle/>
        <a:p>
          <a:endParaRPr lang="de-DE"/>
        </a:p>
      </dgm:t>
    </dgm:pt>
    <dgm:pt modelId="{A7DAD0F7-6D61-4BEB-AD21-E8E9E95C63E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24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dirty="0">
            <a:solidFill>
              <a:sysClr val="windowText" lastClr="000000"/>
            </a:solidFill>
          </a:endParaRPr>
        </a:p>
      </dgm:t>
    </dgm:pt>
    <dgm:pt modelId="{66B1741D-521B-4FD9-88D3-B1A5FB91EDC2}" type="parTrans" cxnId="{BA7E86E9-A514-4809-997E-9DC476AFDAA2}">
      <dgm:prSet/>
      <dgm:spPr/>
      <dgm:t>
        <a:bodyPr/>
        <a:lstStyle/>
        <a:p>
          <a:endParaRPr lang="de-DE"/>
        </a:p>
      </dgm:t>
    </dgm:pt>
    <dgm:pt modelId="{ACD4E043-9D99-4FDB-BCBF-AFE1B2CF21E3}" type="sibTrans" cxnId="{BA7E86E9-A514-4809-997E-9DC476AFDAA2}">
      <dgm:prSet/>
      <dgm:spPr/>
      <dgm:t>
        <a:bodyPr/>
        <a:lstStyle/>
        <a:p>
          <a:endParaRPr lang="de-DE"/>
        </a:p>
      </dgm:t>
    </dgm:pt>
    <dgm:pt modelId="{F4CAD0FB-853C-4AE9-B61E-C802B9390FA3}" type="pres">
      <dgm:prSet presAssocID="{347397A9-424C-4D01-9E12-76A05569452B}" presName="Name0" presStyleCnt="0">
        <dgm:presLayoutVars>
          <dgm:dir/>
          <dgm:resizeHandles val="exact"/>
        </dgm:presLayoutVars>
      </dgm:prSet>
      <dgm:spPr/>
    </dgm:pt>
    <dgm:pt modelId="{81ECDAF6-3D95-49B3-88B4-415B81EB3D2D}" type="pres">
      <dgm:prSet presAssocID="{31E3A713-FCD2-48C3-8E1D-B968B6A78248}" presName="node" presStyleLbl="node1" presStyleIdx="0" presStyleCnt="3" custScaleY="91058">
        <dgm:presLayoutVars>
          <dgm:bulletEnabled val="1"/>
        </dgm:presLayoutVars>
      </dgm:prSet>
      <dgm:spPr/>
    </dgm:pt>
    <dgm:pt modelId="{CCFA2519-3548-424A-8749-3CB517F391E5}" type="pres">
      <dgm:prSet presAssocID="{5A824DAC-6217-4A68-9484-9C13E042DBE3}" presName="sibTrans" presStyleLbl="sibTrans2D1" presStyleIdx="0" presStyleCnt="2"/>
      <dgm:spPr/>
    </dgm:pt>
    <dgm:pt modelId="{05007347-D11E-4B1C-AA96-2EBF3A96FC25}" type="pres">
      <dgm:prSet presAssocID="{5A824DAC-6217-4A68-9484-9C13E042DBE3}" presName="connectorText" presStyleLbl="sibTrans2D1" presStyleIdx="0" presStyleCnt="2"/>
      <dgm:spPr/>
    </dgm:pt>
    <dgm:pt modelId="{DBBD13F5-6916-4A65-A4CC-2C1F70795932}" type="pres">
      <dgm:prSet presAssocID="{FEFDC58C-256E-46B4-AEF4-8C106F637548}" presName="node" presStyleLbl="node1" presStyleIdx="1" presStyleCnt="3">
        <dgm:presLayoutVars>
          <dgm:bulletEnabled val="1"/>
        </dgm:presLayoutVars>
      </dgm:prSet>
      <dgm:spPr/>
    </dgm:pt>
    <dgm:pt modelId="{88D9FD8C-442A-4A0A-84DB-96EA52A31AAD}" type="pres">
      <dgm:prSet presAssocID="{BF4845F7-2CAF-4542-B206-700C84E00D0B}" presName="sibTrans" presStyleLbl="sibTrans2D1" presStyleIdx="1" presStyleCnt="2"/>
      <dgm:spPr/>
    </dgm:pt>
    <dgm:pt modelId="{049930E8-6E59-4271-AC1D-C72E98D0EB55}" type="pres">
      <dgm:prSet presAssocID="{BF4845F7-2CAF-4542-B206-700C84E00D0B}" presName="connectorText" presStyleLbl="sibTrans2D1" presStyleIdx="1" presStyleCnt="2"/>
      <dgm:spPr/>
    </dgm:pt>
    <dgm:pt modelId="{76BCA38C-ED6C-480E-AAF3-ABAC4AEC0EE7}" type="pres">
      <dgm:prSet presAssocID="{A7DAD0F7-6D61-4BEB-AD21-E8E9E95C63E5}" presName="node" presStyleLbl="node1" presStyleIdx="2" presStyleCnt="3" custScaleX="124793">
        <dgm:presLayoutVars>
          <dgm:bulletEnabled val="1"/>
        </dgm:presLayoutVars>
      </dgm:prSet>
      <dgm:spPr/>
    </dgm:pt>
  </dgm:ptLst>
  <dgm:cxnLst>
    <dgm:cxn modelId="{E5C35F0F-17C7-4974-9361-6F28BEA2408D}" type="presOf" srcId="{5A824DAC-6217-4A68-9484-9C13E042DBE3}" destId="{CCFA2519-3548-424A-8749-3CB517F391E5}" srcOrd="0" destOrd="0" presId="urn:microsoft.com/office/officeart/2005/8/layout/process1"/>
    <dgm:cxn modelId="{A0010E24-1363-472D-A3FA-542205622695}" srcId="{347397A9-424C-4D01-9E12-76A05569452B}" destId="{31E3A713-FCD2-48C3-8E1D-B968B6A78248}" srcOrd="0" destOrd="0" parTransId="{B620F54E-C4CE-42B7-A610-0EFD24EF612F}" sibTransId="{5A824DAC-6217-4A68-9484-9C13E042DBE3}"/>
    <dgm:cxn modelId="{C5709F5D-675A-4441-8537-630E1DB7799D}" type="presOf" srcId="{BF4845F7-2CAF-4542-B206-700C84E00D0B}" destId="{88D9FD8C-442A-4A0A-84DB-96EA52A31AAD}" srcOrd="0" destOrd="0" presId="urn:microsoft.com/office/officeart/2005/8/layout/process1"/>
    <dgm:cxn modelId="{B18A316A-3856-4F03-AC5F-6C82C3F28DE3}" type="presOf" srcId="{347397A9-424C-4D01-9E12-76A05569452B}" destId="{F4CAD0FB-853C-4AE9-B61E-C802B9390FA3}" srcOrd="0" destOrd="0" presId="urn:microsoft.com/office/officeart/2005/8/layout/process1"/>
    <dgm:cxn modelId="{2C29B677-4018-44CB-AC38-BDF10D88B5D9}" type="presOf" srcId="{A7DAD0F7-6D61-4BEB-AD21-E8E9E95C63E5}" destId="{76BCA38C-ED6C-480E-AAF3-ABAC4AEC0EE7}" srcOrd="0" destOrd="0" presId="urn:microsoft.com/office/officeart/2005/8/layout/process1"/>
    <dgm:cxn modelId="{C743BC57-FE07-4EAE-9DD6-02E03DAD6CA5}" srcId="{347397A9-424C-4D01-9E12-76A05569452B}" destId="{FEFDC58C-256E-46B4-AEF4-8C106F637548}" srcOrd="1" destOrd="0" parTransId="{C3641616-078F-4B3F-8A13-98A811C36D7C}" sibTransId="{BF4845F7-2CAF-4542-B206-700C84E00D0B}"/>
    <dgm:cxn modelId="{40847E8E-59BB-423D-B0F0-7D39075324F8}" type="presOf" srcId="{31E3A713-FCD2-48C3-8E1D-B968B6A78248}" destId="{81ECDAF6-3D95-49B3-88B4-415B81EB3D2D}" srcOrd="0" destOrd="0" presId="urn:microsoft.com/office/officeart/2005/8/layout/process1"/>
    <dgm:cxn modelId="{B3CFB0A6-9052-47E1-BB49-B2DA1EC4289D}" type="presOf" srcId="{FEFDC58C-256E-46B4-AEF4-8C106F637548}" destId="{DBBD13F5-6916-4A65-A4CC-2C1F70795932}" srcOrd="0" destOrd="0" presId="urn:microsoft.com/office/officeart/2005/8/layout/process1"/>
    <dgm:cxn modelId="{598CAEC0-9EEB-419B-B967-B09E3A69CAEE}" type="presOf" srcId="{BF4845F7-2CAF-4542-B206-700C84E00D0B}" destId="{049930E8-6E59-4271-AC1D-C72E98D0EB55}" srcOrd="1" destOrd="0" presId="urn:microsoft.com/office/officeart/2005/8/layout/process1"/>
    <dgm:cxn modelId="{9F1E8CC5-1905-4FAB-AAF8-425E5A971778}" type="presOf" srcId="{5A824DAC-6217-4A68-9484-9C13E042DBE3}" destId="{05007347-D11E-4B1C-AA96-2EBF3A96FC25}" srcOrd="1" destOrd="0" presId="urn:microsoft.com/office/officeart/2005/8/layout/process1"/>
    <dgm:cxn modelId="{BA7E86E9-A514-4809-997E-9DC476AFDAA2}" srcId="{347397A9-424C-4D01-9E12-76A05569452B}" destId="{A7DAD0F7-6D61-4BEB-AD21-E8E9E95C63E5}" srcOrd="2" destOrd="0" parTransId="{66B1741D-521B-4FD9-88D3-B1A5FB91EDC2}" sibTransId="{ACD4E043-9D99-4FDB-BCBF-AFE1B2CF21E3}"/>
    <dgm:cxn modelId="{8931BAFE-8056-4C58-8742-6606AD218C42}" type="presParOf" srcId="{F4CAD0FB-853C-4AE9-B61E-C802B9390FA3}" destId="{81ECDAF6-3D95-49B3-88B4-415B81EB3D2D}" srcOrd="0" destOrd="0" presId="urn:microsoft.com/office/officeart/2005/8/layout/process1"/>
    <dgm:cxn modelId="{E1C6F61C-141A-4183-9416-A3C72E8DFC2F}" type="presParOf" srcId="{F4CAD0FB-853C-4AE9-B61E-C802B9390FA3}" destId="{CCFA2519-3548-424A-8749-3CB517F391E5}" srcOrd="1" destOrd="0" presId="urn:microsoft.com/office/officeart/2005/8/layout/process1"/>
    <dgm:cxn modelId="{FCAAC99A-B654-499F-AA34-CA5A4F94DF31}" type="presParOf" srcId="{CCFA2519-3548-424A-8749-3CB517F391E5}" destId="{05007347-D11E-4B1C-AA96-2EBF3A96FC25}" srcOrd="0" destOrd="0" presId="urn:microsoft.com/office/officeart/2005/8/layout/process1"/>
    <dgm:cxn modelId="{D7CAC8F8-A11F-4814-A133-914563427D92}" type="presParOf" srcId="{F4CAD0FB-853C-4AE9-B61E-C802B9390FA3}" destId="{DBBD13F5-6916-4A65-A4CC-2C1F70795932}" srcOrd="2" destOrd="0" presId="urn:microsoft.com/office/officeart/2005/8/layout/process1"/>
    <dgm:cxn modelId="{4004314D-1EDB-4611-99B7-8A0D2F767D97}" type="presParOf" srcId="{F4CAD0FB-853C-4AE9-B61E-C802B9390FA3}" destId="{88D9FD8C-442A-4A0A-84DB-96EA52A31AAD}" srcOrd="3" destOrd="0" presId="urn:microsoft.com/office/officeart/2005/8/layout/process1"/>
    <dgm:cxn modelId="{DB6E79E6-73F1-4C03-87AF-EA6C0269DC82}" type="presParOf" srcId="{88D9FD8C-442A-4A0A-84DB-96EA52A31AAD}" destId="{049930E8-6E59-4271-AC1D-C72E98D0EB55}" srcOrd="0" destOrd="0" presId="urn:microsoft.com/office/officeart/2005/8/layout/process1"/>
    <dgm:cxn modelId="{FBDA9DC3-F98A-4330-8568-C73A69C79AC1}" type="presParOf" srcId="{F4CAD0FB-853C-4AE9-B61E-C802B9390FA3}" destId="{76BCA38C-ED6C-480E-AAF3-ABAC4AEC0EE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CDAF6-3D95-49B3-88B4-415B81EB3D2D}">
      <dsp:nvSpPr>
        <dsp:cNvPr id="0" name=""/>
        <dsp:cNvSpPr/>
      </dsp:nvSpPr>
      <dsp:spPr>
        <a:xfrm>
          <a:off x="9331" y="2159162"/>
          <a:ext cx="2500156" cy="136729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>
              <a:solidFill>
                <a:sysClr val="windowText" lastClr="000000"/>
              </a:solidFill>
            </a:rPr>
            <a:t>Database </a:t>
          </a:r>
          <a:r>
            <a:rPr lang="en-GB" sz="2400" kern="1200" noProof="0" dirty="0">
              <a:solidFill>
                <a:sysClr val="windowText" lastClr="000000"/>
              </a:solidFill>
            </a:rPr>
            <a:t>conception</a:t>
          </a:r>
          <a:r>
            <a:rPr lang="de-DE" sz="2400" kern="1200" dirty="0">
              <a:solidFill>
                <a:sysClr val="windowText" lastClr="000000"/>
              </a:solidFill>
            </a:rPr>
            <a:t>  </a:t>
          </a:r>
        </a:p>
      </dsp:txBody>
      <dsp:txXfrm>
        <a:off x="49378" y="2199209"/>
        <a:ext cx="2420062" cy="1287196"/>
      </dsp:txXfrm>
    </dsp:sp>
    <dsp:sp modelId="{CCFA2519-3548-424A-8749-3CB517F391E5}">
      <dsp:nvSpPr>
        <dsp:cNvPr id="0" name=""/>
        <dsp:cNvSpPr/>
      </dsp:nvSpPr>
      <dsp:spPr>
        <a:xfrm>
          <a:off x="2759503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2759503" y="2656796"/>
        <a:ext cx="371023" cy="372022"/>
      </dsp:txXfrm>
    </dsp:sp>
    <dsp:sp modelId="{DBBD13F5-6916-4A65-A4CC-2C1F70795932}">
      <dsp:nvSpPr>
        <dsp:cNvPr id="0" name=""/>
        <dsp:cNvSpPr/>
      </dsp:nvSpPr>
      <dsp:spPr>
        <a:xfrm>
          <a:off x="3509550" y="2092027"/>
          <a:ext cx="2500156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>
              <a:solidFill>
                <a:sysClr val="windowText" lastClr="000000"/>
              </a:solidFill>
            </a:rPr>
            <a:t>reviewing</a:t>
          </a:r>
          <a:r>
            <a:rPr lang="de-DE" sz="2400" kern="1200" dirty="0">
              <a:solidFill>
                <a:sysClr val="windowText" lastClr="000000"/>
              </a:solidFill>
            </a:rPr>
            <a:t> and </a:t>
          </a:r>
          <a:r>
            <a:rPr lang="de-DE" sz="2400" kern="1200" dirty="0" err="1">
              <a:solidFill>
                <a:sysClr val="windowText" lastClr="000000"/>
              </a:solidFill>
            </a:rPr>
            <a:t>cleaning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3553529" y="2136006"/>
        <a:ext cx="2412198" cy="1413602"/>
      </dsp:txXfrm>
    </dsp:sp>
    <dsp:sp modelId="{88D9FD8C-442A-4A0A-84DB-96EA52A31AAD}">
      <dsp:nvSpPr>
        <dsp:cNvPr id="0" name=""/>
        <dsp:cNvSpPr/>
      </dsp:nvSpPr>
      <dsp:spPr>
        <a:xfrm>
          <a:off x="6259721" y="2532788"/>
          <a:ext cx="530033" cy="6200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800" kern="1200"/>
        </a:p>
      </dsp:txBody>
      <dsp:txXfrm>
        <a:off x="6259721" y="2656796"/>
        <a:ext cx="371023" cy="372022"/>
      </dsp:txXfrm>
    </dsp:sp>
    <dsp:sp modelId="{76BCA38C-ED6C-480E-AAF3-ABAC4AEC0EE7}">
      <dsp:nvSpPr>
        <dsp:cNvPr id="0" name=""/>
        <dsp:cNvSpPr/>
      </dsp:nvSpPr>
      <dsp:spPr>
        <a:xfrm>
          <a:off x="7009768" y="2092027"/>
          <a:ext cx="3120019" cy="1501560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ysClr val="windowText" lastClr="000000"/>
              </a:solidFill>
            </a:rPr>
            <a:t>summary statistics, bar plots,              network diagrams </a:t>
          </a:r>
          <a:endParaRPr lang="de-DE" sz="2400" kern="1200" dirty="0">
            <a:solidFill>
              <a:sysClr val="windowText" lastClr="000000"/>
            </a:solidFill>
          </a:endParaRPr>
        </a:p>
      </dsp:txBody>
      <dsp:txXfrm>
        <a:off x="7053747" y="2136006"/>
        <a:ext cx="3032061" cy="1413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A5DAD-3342-4B4E-BBD5-2091A736E669}" type="datetimeFigureOut">
              <a:rPr lang="de-DE" smtClean="0"/>
              <a:t>02.12.2017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21E1D-4275-499E-B0D8-364853585D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72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Working title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979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Auch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frage</a:t>
            </a:r>
            <a:r>
              <a:rPr lang="en-GB" sz="120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5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Beantwortung der </a:t>
            </a:r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endParaRPr lang="de-DE" dirty="0"/>
          </a:p>
          <a:p>
            <a:r>
              <a:rPr lang="de-DE" dirty="0"/>
              <a:t>-Paper </a:t>
            </a:r>
            <a:r>
              <a:rPr lang="de-DE" dirty="0" err="1"/>
              <a:t>reviews</a:t>
            </a:r>
            <a:r>
              <a:rPr lang="de-DE" dirty="0"/>
              <a:t> statt </a:t>
            </a:r>
            <a:r>
              <a:rPr lang="de-DE" dirty="0" err="1"/>
              <a:t>lit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111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27 </a:t>
            </a:r>
            <a:r>
              <a:rPr lang="de-DE" dirty="0" err="1"/>
              <a:t>keywords</a:t>
            </a:r>
            <a:r>
              <a:rPr lang="de-DE" dirty="0"/>
              <a:t> </a:t>
            </a:r>
            <a:r>
              <a:rPr lang="de-DE" dirty="0" err="1"/>
              <a:t>feminist</a:t>
            </a:r>
            <a:r>
              <a:rPr lang="de-DE" dirty="0"/>
              <a:t> </a:t>
            </a:r>
            <a:r>
              <a:rPr lang="de-DE" dirty="0" err="1"/>
              <a:t>gis</a:t>
            </a:r>
            <a:r>
              <a:rPr lang="de-DE" dirty="0"/>
              <a:t>, </a:t>
            </a:r>
            <a:r>
              <a:rPr lang="de-DE" dirty="0" err="1"/>
              <a:t>qual</a:t>
            </a:r>
            <a:r>
              <a:rPr lang="de-DE" dirty="0"/>
              <a:t> GIS, </a:t>
            </a:r>
            <a:r>
              <a:rPr lang="de-DE" dirty="0" err="1"/>
              <a:t>neogeograsphy</a:t>
            </a:r>
            <a:r>
              <a:rPr lang="de-DE" dirty="0"/>
              <a:t> </a:t>
            </a:r>
            <a:r>
              <a:rPr lang="de-DE" dirty="0" err="1"/>
              <a:t>usw</a:t>
            </a:r>
            <a:r>
              <a:rPr lang="de-DE" dirty="0"/>
              <a:t>…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Var. GIS Trans, Software, Visual., </a:t>
            </a:r>
            <a:r>
              <a:rPr lang="de-DE" dirty="0" err="1"/>
              <a:t>qual.Data</a:t>
            </a:r>
            <a:endParaRPr lang="de-DE" dirty="0"/>
          </a:p>
          <a:p>
            <a:endParaRPr lang="de-DE" dirty="0"/>
          </a:p>
          <a:p>
            <a:r>
              <a:rPr lang="de-DE" dirty="0"/>
              <a:t>Ev. Erwähnen das </a:t>
            </a:r>
            <a:r>
              <a:rPr lang="de-DE" dirty="0" err="1"/>
              <a:t>postgresql</a:t>
            </a:r>
            <a:r>
              <a:rPr lang="de-DE" dirty="0"/>
              <a:t> </a:t>
            </a:r>
            <a:r>
              <a:rPr lang="de-DE" dirty="0" err="1"/>
              <a:t>datenbank</a:t>
            </a:r>
            <a:r>
              <a:rPr lang="de-DE" dirty="0"/>
              <a:t> auf den </a:t>
            </a:r>
            <a:r>
              <a:rPr lang="de-DE" dirty="0" err="1"/>
              <a:t>server</a:t>
            </a:r>
            <a:r>
              <a:rPr lang="de-DE" dirty="0"/>
              <a:t> verschoben wird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974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468 matches. We dismissed 87 publications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</a:t>
            </a:r>
            <a:r>
              <a:rPr lang="en-GB" dirty="0" err="1"/>
              <a:t>etrieved</a:t>
            </a:r>
            <a:r>
              <a:rPr lang="en-GB" dirty="0"/>
              <a:t> 14 var. Location, qual. Data, Analysis method, Software</a:t>
            </a:r>
          </a:p>
          <a:p>
            <a:endParaRPr lang="en-GB" dirty="0"/>
          </a:p>
          <a:p>
            <a:r>
              <a:rPr lang="en-GB" dirty="0" err="1"/>
              <a:t>Datenbankkonzeption</a:t>
            </a:r>
            <a:r>
              <a:rPr lang="en-GB" dirty="0"/>
              <a:t> und </a:t>
            </a:r>
            <a:r>
              <a:rPr lang="en-GB" dirty="0" err="1"/>
              <a:t>bla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53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Slow pace until 2008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 highest publication rate with 80  pubs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684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 from the United States, Australia, the United Kingdom and Canada published the majority of qualitative GIS research.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to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popdens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Australia, Canada, the United States and Finland became the most productive countries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 and Canada are responsible for 58%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 most pubs from UK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Finnland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4841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preference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participatory interviews, survey, observation focus groups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often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e.g., through geocoding into geographic data. Hyperlinks frequently | GIS extensions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applied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ArcGIS was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most used GIS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 and open-source GIS played only a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marginal role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130 publications either refrained from using a GIS at all or did not mention which GIS software was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5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ym typeface="Wingdings" panose="05000000000000000000" pitchFamily="2" charset="2"/>
              </a:rPr>
              <a:t>Word </a:t>
            </a:r>
            <a:r>
              <a:rPr lang="de-DE" dirty="0" err="1">
                <a:sym typeface="Wingdings" panose="05000000000000000000" pitchFamily="2" charset="2"/>
              </a:rPr>
              <a:t>preperation</a:t>
            </a:r>
            <a:r>
              <a:rPr lang="de-DE" dirty="0">
                <a:sym typeface="Wingdings" panose="05000000000000000000" pitchFamily="2" charset="2"/>
              </a:rPr>
              <a:t>: </a:t>
            </a:r>
            <a:r>
              <a:rPr lang="de-DE" dirty="0" err="1">
                <a:sym typeface="Wingdings" panose="05000000000000000000" pitchFamily="2" charset="2"/>
              </a:rPr>
              <a:t>cleaning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no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stopwords</a:t>
            </a:r>
            <a:r>
              <a:rPr lang="de-DE" dirty="0">
                <a:sym typeface="Wingdings" panose="05000000000000000000" pitchFamily="2" charset="2"/>
              </a:rPr>
              <a:t>, and </a:t>
            </a:r>
            <a:r>
              <a:rPr lang="de-DE" dirty="0" err="1">
                <a:sym typeface="Wingdings" panose="05000000000000000000" pitchFamily="2" charset="2"/>
              </a:rPr>
              <a:t>special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char</a:t>
            </a:r>
            <a:r>
              <a:rPr lang="de-DE" dirty="0">
                <a:sym typeface="Wingdings" panose="05000000000000000000" pitchFamily="2" charset="2"/>
              </a:rPr>
              <a:t>)  </a:t>
            </a:r>
            <a:r>
              <a:rPr lang="de-DE" dirty="0" err="1">
                <a:sym typeface="Wingdings" panose="05000000000000000000" pitchFamily="2" charset="2"/>
              </a:rPr>
              <a:t>word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stemming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Matrix 366 x 4300 Wörtern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0983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Hochdimensionale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representation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geringer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Streudiagramm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transformieren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ohne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dabei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orginalen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ihrem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Informationsgehalt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verringern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Bekannter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jedoch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nur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diese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Arbeit,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PCA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lediglich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5%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deswegen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schlecht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linear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nichtlineare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z.b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Unmodale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zusammenhänge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Zweck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Transformation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Dimensionsreduktion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welche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großteil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61% -81%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dem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möglich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anhand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von 2-3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Inhalte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aller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thematische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auszuwerten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(und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clustern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Dimensions </a:t>
            </a:r>
            <a:r>
              <a:rPr lang="en-GB" dirty="0" err="1">
                <a:sym typeface="Wingdings" panose="05000000000000000000" pitchFamily="2" charset="2"/>
              </a:rPr>
              <a:t>reduzierte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mitte</a:t>
            </a:r>
            <a:r>
              <a:rPr lang="en-GB" dirty="0">
                <a:sym typeface="Wingdings" panose="05000000000000000000" pitchFamily="2" charset="2"/>
              </a:rPr>
              <a:t> des Plots </a:t>
            </a:r>
            <a:r>
              <a:rPr lang="en-GB" dirty="0" err="1">
                <a:sym typeface="Wingdings" panose="05000000000000000000" pitchFamily="2" charset="2"/>
              </a:rPr>
              <a:t>kleinster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gemeinsamer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nenner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aller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 Rand </a:t>
            </a:r>
            <a:r>
              <a:rPr lang="en-GB" dirty="0" err="1">
                <a:sym typeface="Wingdings" panose="05000000000000000000" pitchFamily="2" charset="2"/>
              </a:rPr>
              <a:t>gebiet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repräsentieren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Änderung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Inhalte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andern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Themengebieten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Werte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geben</a:t>
            </a:r>
            <a:r>
              <a:rPr lang="en-GB" dirty="0">
                <a:sym typeface="Wingdings" panose="05000000000000000000" pitchFamily="2" charset="2"/>
              </a:rPr>
              <a:t> den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Hauptgradienten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ähnlicher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publikationen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thematische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übergänge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dieser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Gruppen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erkennen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Nur die 15 </a:t>
            </a:r>
            <a:r>
              <a:rPr lang="en-GB" dirty="0" err="1">
                <a:sym typeface="Wingdings" panose="05000000000000000000" pitchFamily="2" charset="2"/>
              </a:rPr>
              <a:t>häufgisten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Worte</a:t>
            </a:r>
            <a:r>
              <a:rPr lang="en-GB" dirty="0">
                <a:sym typeface="Wingdings" panose="05000000000000000000" pitchFamily="2" charset="2"/>
              </a:rPr>
              <a:t> der clustering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dargestellt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dirty="0"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56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Text animieren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41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K-Means clustering </a:t>
            </a:r>
            <a:r>
              <a:rPr lang="en-GB" dirty="0" err="1"/>
              <a:t>anwendbar</a:t>
            </a:r>
            <a:r>
              <a:rPr lang="en-GB" dirty="0"/>
              <a:t>  auf N-</a:t>
            </a:r>
            <a:r>
              <a:rPr lang="en-GB" dirty="0" err="1"/>
              <a:t>dimensionale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liegen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n-</a:t>
            </a:r>
            <a:r>
              <a:rPr lang="en-GB" dirty="0" err="1"/>
              <a:t>dimensionalen</a:t>
            </a:r>
            <a:r>
              <a:rPr lang="en-GB" dirty="0"/>
              <a:t> </a:t>
            </a:r>
            <a:r>
              <a:rPr lang="en-GB" dirty="0" err="1"/>
              <a:t>Raum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Word Matrix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find homogeneous groups within our word-publication matrix.</a:t>
            </a:r>
            <a:endParaRPr lang="en-GB" b="1" dirty="0"/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575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Media and technology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Ecology and landscape research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Infrastructure research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Participation and community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bestätigt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Kmeans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clustering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erfassen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61 o. 81%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gesamten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Word matrix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r>
              <a:rPr lang="en-GB" dirty="0">
                <a:sym typeface="Wingdings" panose="05000000000000000000" pitchFamily="2" charset="2"/>
              </a:rPr>
              <a:t> DCA und </a:t>
            </a:r>
            <a:r>
              <a:rPr lang="en-GB" dirty="0" err="1">
                <a:sym typeface="Wingdings" panose="05000000000000000000" pitchFamily="2" charset="2"/>
              </a:rPr>
              <a:t>Kmeans</a:t>
            </a:r>
            <a:r>
              <a:rPr lang="en-GB" dirty="0">
                <a:sym typeface="Wingdings" panose="05000000000000000000" pitchFamily="2" charset="2"/>
              </a:rPr>
              <a:t> = </a:t>
            </a:r>
            <a:r>
              <a:rPr lang="en-GB" dirty="0" err="1">
                <a:sym typeface="Wingdings" panose="05000000000000000000" pitchFamily="2" charset="2"/>
              </a:rPr>
              <a:t>unabhängig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voneinander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bestätigen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  <a:p>
            <a:endParaRPr lang="en-GB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b="1" dirty="0" err="1">
                <a:sym typeface="Wingdings" panose="05000000000000000000" pitchFamily="2" charset="2"/>
              </a:rPr>
              <a:t>wichtig</a:t>
            </a:r>
            <a:r>
              <a:rPr lang="en-GB" dirty="0">
                <a:sym typeface="Wingdings" panose="05000000000000000000" pitchFamily="2" charset="2"/>
              </a:rPr>
              <a:t>: </a:t>
            </a:r>
            <a:r>
              <a:rPr lang="en-GB" dirty="0" err="1">
                <a:sym typeface="Wingdings" panose="05000000000000000000" pitchFamily="2" charset="2"/>
              </a:rPr>
              <a:t>zwar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getriebene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,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hier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vom</a:t>
            </a:r>
            <a:r>
              <a:rPr lang="en-GB" dirty="0">
                <a:sym typeface="Wingdings" panose="05000000000000000000" pitchFamily="2" charset="2"/>
              </a:rPr>
              <a:t> Computer </a:t>
            </a:r>
            <a:r>
              <a:rPr lang="en-GB" dirty="0" err="1">
                <a:sym typeface="Wingdings" panose="05000000000000000000" pitchFamily="2" charset="2"/>
              </a:rPr>
              <a:t>erfunden</a:t>
            </a:r>
            <a:r>
              <a:rPr lang="en-GB" dirty="0">
                <a:sym typeface="Wingdings" panose="05000000000000000000" pitchFamily="2" charset="2"/>
              </a:rPr>
              <a:t>/</a:t>
            </a:r>
            <a:r>
              <a:rPr lang="en-GB" dirty="0" err="1">
                <a:sym typeface="Wingdings" panose="05000000000000000000" pitchFamily="2" charset="2"/>
              </a:rPr>
              <a:t>erstellt</a:t>
            </a:r>
            <a:r>
              <a:rPr lang="en-GB" dirty="0">
                <a:sym typeface="Wingdings" panose="05000000000000000000" pitchFamily="2" charset="2"/>
              </a:rPr>
              <a:t>  </a:t>
            </a:r>
            <a:r>
              <a:rPr lang="en-GB" dirty="0" err="1">
                <a:sym typeface="Wingdings" panose="05000000000000000000" pitchFamily="2" charset="2"/>
              </a:rPr>
              <a:t>Diese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Methode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Theoriefindung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vermeidet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dabei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subjectives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selektieren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Laufe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Datenauswertung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G</a:t>
            </a:r>
            <a:r>
              <a:rPr lang="en-GB" dirty="0" err="1">
                <a:sym typeface="Wingdings" panose="05000000000000000000" pitchFamily="2" charset="2"/>
              </a:rPr>
              <a:t>radient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updaten</a:t>
            </a:r>
            <a:r>
              <a:rPr lang="en-GB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452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Aufgrund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citations and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publikations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anstieg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hat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qualgis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shift of expert discussions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GIS proponents and critics in human geography since 1995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Verständnis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GIS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wichtiges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werkzeug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für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Humangeographie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Pionierleistung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kommen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N-Amerika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sich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Publikationsherkunft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technologies were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invented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first established in the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United States and Canada (Sinton 2009).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assume that the availability of GIS technologies, especially ESRI's ArcGIS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 Africa and South America underrepresented 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98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	 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88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limitiert</a:t>
            </a:r>
            <a:r>
              <a:rPr lang="en-GB" dirty="0">
                <a:sym typeface="Wingdings" panose="05000000000000000000" pitchFamily="2" charset="2"/>
              </a:rPr>
              <a:t>  </a:t>
            </a:r>
            <a:r>
              <a:rPr lang="en-GB" dirty="0" err="1">
                <a:sym typeface="Wingdings" panose="05000000000000000000" pitchFamily="2" charset="2"/>
              </a:rPr>
              <a:t>durch</a:t>
            </a:r>
            <a:r>
              <a:rPr lang="en-GB" dirty="0">
                <a:sym typeface="Wingdings" panose="05000000000000000000" pitchFamily="2" charset="2"/>
              </a:rPr>
              <a:t>: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Prop. Software – </a:t>
            </a:r>
            <a:r>
              <a:rPr lang="en-GB" dirty="0" err="1">
                <a:sym typeface="Wingdings" panose="05000000000000000000" pitchFamily="2" charset="2"/>
              </a:rPr>
              <a:t>spricht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entgegen</a:t>
            </a:r>
            <a:r>
              <a:rPr lang="en-GB" dirty="0">
                <a:sym typeface="Wingdings" panose="05000000000000000000" pitchFamily="2" charset="2"/>
              </a:rPr>
              <a:t> open </a:t>
            </a:r>
            <a:r>
              <a:rPr lang="en-GB" dirty="0" err="1">
                <a:sym typeface="Wingdings" panose="05000000000000000000" pitchFamily="2" charset="2"/>
              </a:rPr>
              <a:t>sience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Zu </a:t>
            </a:r>
            <a:r>
              <a:rPr lang="en-GB" dirty="0" err="1">
                <a:sym typeface="Wingdings" panose="05000000000000000000" pitchFamily="2" charset="2"/>
              </a:rPr>
              <a:t>wenig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colabs</a:t>
            </a:r>
            <a:r>
              <a:rPr lang="en-GB" dirty="0">
                <a:sym typeface="Wingdings" panose="05000000000000000000" pitchFamily="2" charset="2"/>
              </a:rPr>
              <a:t>. –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und was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?</a:t>
            </a:r>
          </a:p>
          <a:p>
            <a:pPr marL="628650" lvl="1" indent="-1714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Angst das </a:t>
            </a:r>
            <a:r>
              <a:rPr lang="en-GB" dirty="0" err="1">
                <a:sym typeface="Wingdings" panose="05000000000000000000" pitchFamily="2" charset="2"/>
              </a:rPr>
              <a:t>programm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Theorie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findet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wobei</a:t>
            </a:r>
            <a:r>
              <a:rPr lang="en-GB" dirty="0">
                <a:sym typeface="Wingdings" panose="05000000000000000000" pitchFamily="2" charset="2"/>
              </a:rPr>
              <a:t> dieses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unterstützt</a:t>
            </a:r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54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Herausgefunden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clustering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Forschungsrichtung</a:t>
            </a:r>
            <a:r>
              <a:rPr lang="en-GB" dirty="0">
                <a:sym typeface="Wingdings" panose="05000000000000000000" pitchFamily="2" charset="2"/>
              </a:rPr>
              <a:t> des qual. GIS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Litreature</a:t>
            </a:r>
            <a:r>
              <a:rPr lang="en-GB" dirty="0">
                <a:sym typeface="Wingdings" panose="05000000000000000000" pitchFamily="2" charset="2"/>
              </a:rPr>
              <a:t> view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Used as data collection tool, </a:t>
            </a:r>
            <a:r>
              <a:rPr lang="en-GB" dirty="0" err="1">
                <a:sym typeface="Wingdings" panose="05000000000000000000" pitchFamily="2" charset="2"/>
              </a:rPr>
              <a:t>schließt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Research question 2 </a:t>
            </a:r>
            <a:endParaRPr lang="en-GB" dirty="0"/>
          </a:p>
          <a:p>
            <a:pPr algn="ctr"/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0658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just a review – Database to Data analysis on open source software – </a:t>
            </a:r>
          </a:p>
          <a:p>
            <a:r>
              <a:rPr lang="en-GB" dirty="0"/>
              <a:t>R was used to establish a </a:t>
            </a:r>
            <a:r>
              <a:rPr lang="en-GB" dirty="0" err="1"/>
              <a:t>os</a:t>
            </a:r>
            <a:r>
              <a:rPr lang="en-GB" dirty="0"/>
              <a:t> </a:t>
            </a:r>
            <a:r>
              <a:rPr lang="en-GB" dirty="0" err="1"/>
              <a:t>qual</a:t>
            </a:r>
            <a:r>
              <a:rPr lang="en-GB" dirty="0"/>
              <a:t>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so </a:t>
            </a:r>
            <a:r>
              <a:rPr lang="en-GB" dirty="0" err="1">
                <a:sym typeface="Wingdings" panose="05000000000000000000" pitchFamily="2" charset="2"/>
              </a:rPr>
              <a:t>haben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gezeigt</a:t>
            </a:r>
            <a:r>
              <a:rPr lang="en-GB" dirty="0">
                <a:sym typeface="Wingdings" panose="05000000000000000000" pitchFamily="2" charset="2"/>
              </a:rPr>
              <a:t> das </a:t>
            </a:r>
            <a:r>
              <a:rPr lang="en-GB" dirty="0" err="1">
                <a:sym typeface="Wingdings" panose="05000000000000000000" pitchFamily="2" charset="2"/>
              </a:rPr>
              <a:t>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mit</a:t>
            </a:r>
            <a:r>
              <a:rPr lang="en-GB" dirty="0">
                <a:sym typeface="Wingdings" panose="05000000000000000000" pitchFamily="2" charset="2"/>
              </a:rPr>
              <a:t> open source software </a:t>
            </a:r>
            <a:r>
              <a:rPr lang="en-GB" dirty="0" err="1">
                <a:sym typeface="Wingdings" panose="05000000000000000000" pitchFamily="2" charset="2"/>
              </a:rPr>
              <a:t>geht</a:t>
            </a:r>
            <a:r>
              <a:rPr lang="en-GB" dirty="0">
                <a:sym typeface="Wingdings" panose="05000000000000000000" pitchFamily="2" charset="2"/>
              </a:rPr>
              <a:t>!</a:t>
            </a:r>
            <a:endParaRPr lang="en-GB" dirty="0"/>
          </a:p>
          <a:p>
            <a:endParaRPr lang="en-GB" dirty="0"/>
          </a:p>
          <a:p>
            <a:r>
              <a:rPr lang="en-GB" dirty="0"/>
              <a:t>Extensive use of proprietary Software </a:t>
            </a:r>
            <a:r>
              <a:rPr lang="en-GB" dirty="0">
                <a:sym typeface="Wingdings" panose="05000000000000000000" pitchFamily="2" charset="2"/>
              </a:rPr>
              <a:t> digital dived and Exclusion   </a:t>
            </a:r>
            <a:r>
              <a:rPr lang="en-GB" dirty="0" err="1">
                <a:sym typeface="Wingdings" panose="05000000000000000000" pitchFamily="2" charset="2"/>
              </a:rPr>
              <a:t>Behinderung</a:t>
            </a:r>
            <a:r>
              <a:rPr lang="en-GB" dirty="0">
                <a:sym typeface="Wingdings" panose="05000000000000000000" pitchFamily="2" charset="2"/>
              </a:rPr>
              <a:t> der </a:t>
            </a:r>
            <a:r>
              <a:rPr lang="en-GB" dirty="0" err="1">
                <a:sym typeface="Wingdings" panose="05000000000000000000" pitchFamily="2" charset="2"/>
              </a:rPr>
              <a:t>Wissendiffusion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Why open source  </a:t>
            </a:r>
            <a:r>
              <a:rPr lang="en-GB" dirty="0" err="1">
                <a:sym typeface="Wingdings" panose="05000000000000000000" pitchFamily="2" charset="2"/>
              </a:rPr>
              <a:t>Kein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Nachteil</a:t>
            </a:r>
            <a:r>
              <a:rPr lang="en-GB" dirty="0">
                <a:sym typeface="Wingdings" panose="05000000000000000000" pitchFamily="2" charset="2"/>
              </a:rPr>
              <a:t>! </a:t>
            </a:r>
            <a:r>
              <a:rPr lang="en-GB" dirty="0" err="1">
                <a:sym typeface="Wingdings" panose="05000000000000000000" pitchFamily="2" charset="2"/>
              </a:rPr>
              <a:t>Große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Auswahl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freien</a:t>
            </a:r>
            <a:r>
              <a:rPr lang="en-GB" dirty="0">
                <a:sym typeface="Wingdings" panose="05000000000000000000" pitchFamily="2" charset="2"/>
              </a:rPr>
              <a:t> GIS – OSGEO </a:t>
            </a:r>
            <a:r>
              <a:rPr lang="en-GB" dirty="0" err="1">
                <a:sym typeface="Wingdings" panose="05000000000000000000" pitchFamily="2" charset="2"/>
              </a:rPr>
              <a:t>ganze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Sammlung</a:t>
            </a:r>
            <a:r>
              <a:rPr lang="en-GB" dirty="0">
                <a:sym typeface="Wingdings" panose="05000000000000000000" pitchFamily="2" charset="2"/>
              </a:rPr>
              <a:t> an GIS </a:t>
            </a:r>
            <a:r>
              <a:rPr lang="en-GB" dirty="0" err="1">
                <a:sym typeface="Wingdings" panose="05000000000000000000" pitchFamily="2" charset="2"/>
              </a:rPr>
              <a:t>für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unterschiedliche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zwecke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Tabelle (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OS ) Spalte 1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Free  </a:t>
            </a:r>
            <a:r>
              <a:rPr lang="de-DE" dirty="0" err="1">
                <a:sym typeface="Wingdings" panose="05000000000000000000" pitchFamily="2" charset="2"/>
              </a:rPr>
              <a:t>Collabs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Small diff.  Transparenz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Reproduzierbarkeit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Frei erweiterbar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de-DE" dirty="0">
                <a:sym typeface="Wingdings" panose="05000000000000000000" pitchFamily="2" charset="2"/>
              </a:rPr>
              <a:t>Spalte 2 (</a:t>
            </a:r>
            <a:r>
              <a:rPr lang="de-DE" dirty="0" err="1">
                <a:sym typeface="Wingdings" panose="05000000000000000000" pitchFamily="2" charset="2"/>
              </a:rPr>
              <a:t>Limitations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marL="0" indent="0">
              <a:buFontTx/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Grundlagenwissen lack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Zurzeit wenig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r>
              <a:rPr lang="de-DE" dirty="0">
                <a:sym typeface="Wingdings" panose="05000000000000000000" pitchFamily="2" charset="2"/>
              </a:rPr>
              <a:t> im </a:t>
            </a:r>
            <a:r>
              <a:rPr lang="de-DE" dirty="0" err="1">
                <a:sym typeface="Wingdings" panose="05000000000000000000" pitchFamily="2" charset="2"/>
              </a:rPr>
              <a:t>qual</a:t>
            </a:r>
            <a:r>
              <a:rPr lang="de-DE" dirty="0">
                <a:sym typeface="Wingdings" panose="05000000000000000000" pitchFamily="2" charset="2"/>
              </a:rPr>
              <a:t>. Bereiche</a:t>
            </a: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dirty="0">
                <a:sym typeface="Wingdings" panose="05000000000000000000" pitchFamily="2" charset="2"/>
              </a:rPr>
              <a:t>Bisher hauptsächlich </a:t>
            </a:r>
            <a:r>
              <a:rPr lang="de-DE" dirty="0" err="1">
                <a:sym typeface="Wingdings" panose="05000000000000000000" pitchFamily="2" charset="2"/>
              </a:rPr>
              <a:t>arcgis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entwicklungen</a:t>
            </a:r>
            <a:endParaRPr lang="de-DE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QGIS and ArcGIS coded in python  extending = easy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18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sehr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, da </a:t>
            </a:r>
            <a:r>
              <a:rPr lang="en-GB" dirty="0" err="1"/>
              <a:t>pionierleistungen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Anwendungen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Os</a:t>
            </a:r>
            <a:r>
              <a:rPr lang="en-GB" dirty="0"/>
              <a:t> geo software </a:t>
            </a:r>
            <a:r>
              <a:rPr lang="en-GB" dirty="0" err="1"/>
              <a:t>umsetztbar</a:t>
            </a:r>
            <a:r>
              <a:rPr lang="en-GB" dirty="0"/>
              <a:t> –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Anbindung</a:t>
            </a:r>
            <a:r>
              <a:rPr lang="en-GB" dirty="0"/>
              <a:t> von python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es</a:t>
            </a:r>
            <a:r>
              <a:rPr lang="en-GB" dirty="0"/>
              <a:t> </a:t>
            </a:r>
            <a:r>
              <a:rPr lang="en-GB" dirty="0" err="1"/>
              <a:t>leicht</a:t>
            </a:r>
            <a:r>
              <a:rPr lang="en-GB" dirty="0"/>
              <a:t> </a:t>
            </a:r>
            <a:r>
              <a:rPr lang="en-GB" dirty="0" err="1"/>
              <a:t>eigene</a:t>
            </a:r>
            <a:r>
              <a:rPr lang="en-GB" dirty="0"/>
              <a:t> </a:t>
            </a:r>
            <a:r>
              <a:rPr lang="en-GB" dirty="0" err="1"/>
              <a:t>Erweiterungen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entwicklen</a:t>
            </a:r>
            <a:endParaRPr lang="en-GB" dirty="0"/>
          </a:p>
          <a:p>
            <a:r>
              <a:rPr lang="en-GB" dirty="0"/>
              <a:t>Oder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bereits</a:t>
            </a:r>
            <a:r>
              <a:rPr lang="en-GB" dirty="0"/>
              <a:t> </a:t>
            </a:r>
            <a:r>
              <a:rPr lang="en-GB" dirty="0" err="1"/>
              <a:t>bestehende</a:t>
            </a:r>
            <a:r>
              <a:rPr lang="en-GB" dirty="0"/>
              <a:t> </a:t>
            </a:r>
            <a:r>
              <a:rPr lang="en-GB" dirty="0" err="1"/>
              <a:t>Entwicklungen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– </a:t>
            </a:r>
            <a:r>
              <a:rPr lang="en-GB" dirty="0" err="1"/>
              <a:t>z.B</a:t>
            </a:r>
            <a:r>
              <a:rPr lang="en-GB" dirty="0"/>
              <a:t>. RQGIS</a:t>
            </a:r>
          </a:p>
          <a:p>
            <a:endParaRPr lang="en-GB" dirty="0"/>
          </a:p>
          <a:p>
            <a:r>
              <a:rPr lang="en-GB" dirty="0" err="1"/>
              <a:t>Je</a:t>
            </a:r>
            <a:r>
              <a:rPr lang="en-GB" dirty="0"/>
              <a:t> </a:t>
            </a:r>
            <a:r>
              <a:rPr lang="en-GB" dirty="0" err="1"/>
              <a:t>populärer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Enticklungen</a:t>
            </a:r>
            <a:r>
              <a:rPr lang="en-GB" dirty="0"/>
              <a:t> warden </a:t>
            </a:r>
            <a:r>
              <a:rPr lang="en-GB" dirty="0" err="1"/>
              <a:t>desto</a:t>
            </a:r>
            <a:r>
              <a:rPr lang="en-GB" dirty="0"/>
              <a:t> </a:t>
            </a:r>
            <a:r>
              <a:rPr lang="en-GB" dirty="0" err="1"/>
              <a:t>größer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der </a:t>
            </a:r>
            <a:r>
              <a:rPr lang="en-GB" dirty="0" err="1"/>
              <a:t>ideen</a:t>
            </a:r>
            <a:r>
              <a:rPr lang="en-GB" dirty="0"/>
              <a:t> </a:t>
            </a:r>
            <a:r>
              <a:rPr lang="en-GB" dirty="0" err="1"/>
              <a:t>austausch</a:t>
            </a:r>
            <a:r>
              <a:rPr lang="en-GB" dirty="0"/>
              <a:t> und die </a:t>
            </a:r>
            <a:r>
              <a:rPr lang="en-GB" dirty="0" err="1"/>
              <a:t>weiterentwicklung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5269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Qual</a:t>
            </a:r>
            <a:r>
              <a:rPr lang="en-GB" dirty="0"/>
              <a:t> GIS </a:t>
            </a:r>
            <a:r>
              <a:rPr lang="en-GB" dirty="0" err="1"/>
              <a:t>profitiert</a:t>
            </a:r>
            <a:r>
              <a:rPr lang="en-GB" dirty="0"/>
              <a:t>  von </a:t>
            </a:r>
            <a:r>
              <a:rPr lang="en-GB" dirty="0" err="1"/>
              <a:t>größeren</a:t>
            </a:r>
            <a:r>
              <a:rPr lang="en-GB" dirty="0"/>
              <a:t> </a:t>
            </a:r>
            <a:r>
              <a:rPr lang="en-GB" dirty="0" err="1"/>
              <a:t>nutzen</a:t>
            </a:r>
            <a:r>
              <a:rPr lang="en-GB" dirty="0"/>
              <a:t> an </a:t>
            </a:r>
            <a:r>
              <a:rPr lang="en-GB" dirty="0" err="1"/>
              <a:t>freier</a:t>
            </a:r>
            <a:r>
              <a:rPr lang="en-GB" dirty="0"/>
              <a:t> Software und am </a:t>
            </a:r>
            <a:r>
              <a:rPr lang="en-GB" dirty="0" err="1"/>
              <a:t>effektiven</a:t>
            </a:r>
            <a:r>
              <a:rPr lang="en-GB" dirty="0"/>
              <a:t> </a:t>
            </a:r>
            <a:r>
              <a:rPr lang="en-GB" dirty="0" err="1"/>
              <a:t>Wissenaustausch</a:t>
            </a:r>
            <a:r>
              <a:rPr lang="en-GB" dirty="0"/>
              <a:t> </a:t>
            </a:r>
          </a:p>
          <a:p>
            <a:r>
              <a:rPr lang="en-GB" dirty="0">
                <a:sym typeface="Wingdings" panose="05000000000000000000" pitchFamily="2" charset="2"/>
              </a:rPr>
              <a:t>	 </a:t>
            </a:r>
            <a:r>
              <a:rPr lang="en-GB" dirty="0" err="1">
                <a:sym typeface="Wingdings" panose="05000000000000000000" pitchFamily="2" charset="2"/>
              </a:rPr>
              <a:t>jedoch</a:t>
            </a:r>
            <a:r>
              <a:rPr lang="en-GB" dirty="0">
                <a:sym typeface="Wingdings" panose="05000000000000000000" pitchFamily="2" charset="2"/>
              </a:rPr>
              <a:t> muss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werden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Das </a:t>
            </a:r>
            <a:r>
              <a:rPr lang="en-GB" dirty="0" err="1">
                <a:sym typeface="Wingdings" panose="05000000000000000000" pitchFamily="2" charset="2"/>
              </a:rPr>
              <a:t>alles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macht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nur</a:t>
            </a:r>
            <a:r>
              <a:rPr lang="en-GB" dirty="0">
                <a:sym typeface="Wingdings" panose="05000000000000000000" pitchFamily="2" charset="2"/>
              </a:rPr>
              <a:t> Sinn </a:t>
            </a:r>
            <a:r>
              <a:rPr lang="en-GB" dirty="0" err="1">
                <a:sym typeface="Wingdings" panose="05000000000000000000" pitchFamily="2" charset="2"/>
              </a:rPr>
              <a:t>wenn</a:t>
            </a:r>
            <a:r>
              <a:rPr lang="en-GB" dirty="0">
                <a:sym typeface="Wingdings" panose="05000000000000000000" pitchFamily="2" charset="2"/>
              </a:rPr>
              <a:t> dies </a:t>
            </a:r>
            <a:r>
              <a:rPr lang="en-GB" dirty="0" err="1">
                <a:sym typeface="Wingdings" panose="05000000000000000000" pitchFamily="2" charset="2"/>
              </a:rPr>
              <a:t>auch</a:t>
            </a:r>
            <a:r>
              <a:rPr lang="en-GB" dirty="0">
                <a:sym typeface="Wingdings" panose="05000000000000000000" pitchFamily="2" charset="2"/>
              </a:rPr>
              <a:t> von der </a:t>
            </a:r>
            <a:r>
              <a:rPr lang="en-GB" dirty="0" err="1">
                <a:sym typeface="Wingdings" panose="05000000000000000000" pitchFamily="2" charset="2"/>
              </a:rPr>
              <a:t>Wissenschaftscommunity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angenommen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wird</a:t>
            </a:r>
            <a:r>
              <a:rPr lang="en-GB" dirty="0">
                <a:sym typeface="Wingdings" panose="05000000000000000000" pitchFamily="2" charset="2"/>
              </a:rPr>
              <a:t>!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- Nicht nur negativ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1</a:t>
            </a:r>
            <a:r>
              <a:rPr lang="en-GB" dirty="0">
                <a:sym typeface="Wingdings" panose="05000000000000000000" pitchFamily="2" charset="2"/>
              </a:rPr>
              <a:t>- </a:t>
            </a:r>
            <a:r>
              <a:rPr lang="en-GB" dirty="0" err="1">
                <a:sym typeface="Wingdings" panose="05000000000000000000" pitchFamily="2" charset="2"/>
              </a:rPr>
              <a:t>Qual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gis</a:t>
            </a:r>
            <a:r>
              <a:rPr lang="en-GB" dirty="0">
                <a:sym typeface="Wingdings" panose="05000000000000000000" pitchFamily="2" charset="2"/>
              </a:rPr>
              <a:t> frag.  </a:t>
            </a:r>
            <a:r>
              <a:rPr lang="en-GB" dirty="0" err="1">
                <a:sym typeface="Wingdings" panose="05000000000000000000" pitchFamily="2" charset="2"/>
              </a:rPr>
              <a:t>orientiert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an </a:t>
            </a:r>
            <a:r>
              <a:rPr lang="en-GB" dirty="0" err="1">
                <a:sym typeface="Wingdings" panose="05000000000000000000" pitchFamily="2" charset="2"/>
              </a:rPr>
              <a:t>clustern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2</a:t>
            </a:r>
            <a:r>
              <a:rPr lang="en-GB" dirty="0">
                <a:sym typeface="Wingdings" panose="05000000000000000000" pitchFamily="2" charset="2"/>
              </a:rPr>
              <a:t>. </a:t>
            </a:r>
            <a:r>
              <a:rPr lang="en-GB" dirty="0" err="1">
                <a:sym typeface="Wingdings" panose="05000000000000000000" pitchFamily="2" charset="2"/>
              </a:rPr>
              <a:t>Dominanz</a:t>
            </a:r>
            <a:r>
              <a:rPr lang="en-GB" dirty="0">
                <a:sym typeface="Wingdings" panose="05000000000000000000" pitchFamily="2" charset="2"/>
              </a:rPr>
              <a:t> prop. Soft.  marginal </a:t>
            </a:r>
            <a:r>
              <a:rPr lang="en-GB" dirty="0" err="1">
                <a:sym typeface="Wingdings" panose="05000000000000000000" pitchFamily="2" charset="2"/>
              </a:rPr>
              <a:t>os</a:t>
            </a:r>
            <a:endParaRPr lang="en-GB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en-GB" dirty="0">
                <a:sym typeface="Wingdings" panose="05000000000000000000" pitchFamily="2" charset="2"/>
              </a:rPr>
              <a:t> OS </a:t>
            </a:r>
            <a:r>
              <a:rPr lang="en-GB" dirty="0" err="1">
                <a:sym typeface="Wingdings" panose="05000000000000000000" pitchFamily="2" charset="2"/>
              </a:rPr>
              <a:t>würde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transparenz</a:t>
            </a:r>
            <a:r>
              <a:rPr lang="en-GB" dirty="0">
                <a:sym typeface="Wingdings" panose="05000000000000000000" pitchFamily="2" charset="2"/>
              </a:rPr>
              <a:t> und repro. </a:t>
            </a:r>
            <a:r>
              <a:rPr lang="en-GB" dirty="0" err="1">
                <a:sym typeface="Wingdings" panose="05000000000000000000" pitchFamily="2" charset="2"/>
              </a:rPr>
              <a:t>stärken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038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9447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möchte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übereinstimmungen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übergänge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und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unterschiede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kategoriellen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aufzeigen</a:t>
            </a:r>
            <a:endParaRPr lang="en-GB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Normale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zeigt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arch-effect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varianz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daten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nicht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erklärt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DCA 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wird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segementiert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innherhalb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des Segments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werden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gem.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Mittelwert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reduziert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Zentrierung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um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erste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Achse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jedes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Wort/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Publikation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erhält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Abstand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zum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Hauptgradienten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Um die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Ergebnisse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der DCA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vor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Verzerrung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zuschützen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wurden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sehr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selten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Worte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leichter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gewichtet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downweighting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 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sonst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zu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hohen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Einfluss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3376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Auswahl</a:t>
            </a:r>
            <a:r>
              <a:rPr lang="en-GB" dirty="0"/>
              <a:t> von </a:t>
            </a:r>
            <a:r>
              <a:rPr lang="en-GB" dirty="0" err="1"/>
              <a:t>Clusterzentern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Zuweisung</a:t>
            </a:r>
            <a:r>
              <a:rPr lang="en-GB" dirty="0"/>
              <a:t> von </a:t>
            </a:r>
            <a:r>
              <a:rPr lang="en-GB" dirty="0" err="1"/>
              <a:t>Wörtern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der 4 </a:t>
            </a:r>
            <a:r>
              <a:rPr lang="en-GB" dirty="0" err="1"/>
              <a:t>klassen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Jedes</a:t>
            </a:r>
            <a:r>
              <a:rPr lang="en-GB" dirty="0"/>
              <a:t> Wort </a:t>
            </a:r>
            <a:r>
              <a:rPr lang="en-GB" dirty="0" err="1"/>
              <a:t>wird</a:t>
            </a:r>
            <a:r>
              <a:rPr lang="en-GB" dirty="0"/>
              <a:t> Cluster </a:t>
            </a:r>
            <a:r>
              <a:rPr lang="en-GB" dirty="0" err="1"/>
              <a:t>zugeordnet</a:t>
            </a:r>
            <a:r>
              <a:rPr lang="en-GB" dirty="0"/>
              <a:t> 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Abstand</a:t>
            </a:r>
            <a:r>
              <a:rPr lang="en-GB" dirty="0">
                <a:sym typeface="Wingdings" panose="05000000000000000000" pitchFamily="2" charset="2"/>
              </a:rPr>
              <a:t> des </a:t>
            </a:r>
            <a:r>
              <a:rPr lang="en-GB" dirty="0" err="1">
                <a:sym typeface="Wingdings" panose="05000000000000000000" pitchFamily="2" charset="2"/>
              </a:rPr>
              <a:t>Wortes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Klassenzentrum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bestimmt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Zuordnung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Neuberechnung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Clusterzentrums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GB" dirty="0" err="1">
                <a:sym typeface="Wingdings" panose="05000000000000000000" pitchFamily="2" charset="2"/>
              </a:rPr>
              <a:t>Wiederhole</a:t>
            </a:r>
            <a:r>
              <a:rPr lang="en-GB" dirty="0">
                <a:sym typeface="Wingdings" panose="05000000000000000000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en-GB" dirty="0">
                <a:sym typeface="Wingdings" panose="05000000000000000000" pitchFamily="2" charset="2"/>
              </a:rPr>
              <a:t>Bis </a:t>
            </a:r>
            <a:r>
              <a:rPr lang="en-GB" dirty="0" err="1">
                <a:sym typeface="Wingdings" panose="05000000000000000000" pitchFamily="2" charset="2"/>
              </a:rPr>
              <a:t>sich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clusterzentren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nicht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mehr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ändern</a:t>
            </a:r>
            <a:r>
              <a:rPr lang="en-GB" dirty="0">
                <a:sym typeface="Wingdings" panose="05000000000000000000" pitchFamily="2" charset="2"/>
              </a:rPr>
              <a:t> und die </a:t>
            </a:r>
            <a:r>
              <a:rPr lang="en-GB" dirty="0" err="1">
                <a:sym typeface="Wingdings" panose="05000000000000000000" pitchFamily="2" charset="2"/>
              </a:rPr>
              <a:t>innere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Varianz</a:t>
            </a:r>
            <a:r>
              <a:rPr lang="en-GB" dirty="0">
                <a:sym typeface="Wingdings" panose="05000000000000000000" pitchFamily="2" charset="2"/>
              </a:rPr>
              <a:t> der Cluster minimal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endParaRPr lang="en-GB" dirty="0">
              <a:sym typeface="Wingdings" panose="05000000000000000000" pitchFamily="2" charset="2"/>
            </a:endParaRP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 </a:t>
            </a:r>
            <a:r>
              <a:rPr lang="en-GB" dirty="0" err="1"/>
              <a:t>Schuurmann</a:t>
            </a:r>
            <a:r>
              <a:rPr lang="en-GB" dirty="0"/>
              <a:t> “raddle the fence between </a:t>
            </a:r>
            <a:r>
              <a:rPr lang="en-GB" dirty="0" err="1"/>
              <a:t>gis</a:t>
            </a:r>
            <a:r>
              <a:rPr lang="en-GB" dirty="0"/>
              <a:t> and human geo.”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Geschichte</a:t>
            </a:r>
            <a:r>
              <a:rPr lang="en-GB" dirty="0"/>
              <a:t> von GIS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zu</a:t>
            </a:r>
            <a:r>
              <a:rPr lang="en-GB" dirty="0">
                <a:sym typeface="Wingdings" panose="05000000000000000000" pitchFamily="2" charset="2"/>
              </a:rPr>
              <a:t> begin </a:t>
            </a:r>
            <a:r>
              <a:rPr lang="en-GB" dirty="0" err="1">
                <a:sym typeface="Wingdings" panose="05000000000000000000" pitchFamily="2" charset="2"/>
              </a:rPr>
              <a:t>hauptsächlich</a:t>
            </a:r>
            <a:r>
              <a:rPr lang="en-GB" dirty="0">
                <a:sym typeface="Wingdings" panose="05000000000000000000" pitchFamily="2" charset="2"/>
              </a:rPr>
              <a:t> quantitative </a:t>
            </a:r>
            <a:r>
              <a:rPr lang="en-GB" dirty="0" err="1">
                <a:sym typeface="Wingdings" panose="05000000000000000000" pitchFamily="2" charset="2"/>
              </a:rPr>
              <a:t>nutzung</a:t>
            </a:r>
            <a:r>
              <a:rPr lang="en-GB" dirty="0">
                <a:sym typeface="Wingdings" panose="05000000000000000000" pitchFamily="2" charset="2"/>
              </a:rPr>
              <a:t>  Welt </a:t>
            </a:r>
            <a:r>
              <a:rPr lang="en-GB" dirty="0" err="1">
                <a:sym typeface="Wingdings" panose="05000000000000000000" pitchFamily="2" charset="2"/>
              </a:rPr>
              <a:t>aus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gottes</a:t>
            </a:r>
            <a:r>
              <a:rPr lang="en-GB" dirty="0">
                <a:sym typeface="Wingdings" panose="05000000000000000000" pitchFamily="2" charset="2"/>
              </a:rPr>
              <a:t> perspective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Kritische</a:t>
            </a:r>
            <a:r>
              <a:rPr lang="en-GB" dirty="0"/>
              <a:t> </a:t>
            </a:r>
            <a:r>
              <a:rPr lang="en-GB" dirty="0" err="1"/>
              <a:t>Sicht</a:t>
            </a:r>
            <a:r>
              <a:rPr lang="en-GB" dirty="0"/>
              <a:t> auf </a:t>
            </a:r>
            <a:r>
              <a:rPr lang="en-GB" dirty="0" err="1"/>
              <a:t>gis</a:t>
            </a:r>
            <a:r>
              <a:rPr lang="en-GB" dirty="0"/>
              <a:t> da </a:t>
            </a:r>
            <a:r>
              <a:rPr lang="en-GB" dirty="0" err="1"/>
              <a:t>militärisch</a:t>
            </a:r>
            <a:r>
              <a:rPr lang="en-GB" dirty="0"/>
              <a:t> </a:t>
            </a:r>
            <a:r>
              <a:rPr lang="en-GB" dirty="0" err="1"/>
              <a:t>genutzt</a:t>
            </a:r>
            <a:r>
              <a:rPr lang="en-GB" dirty="0"/>
              <a:t>, ins </a:t>
            </a:r>
            <a:r>
              <a:rPr lang="en-GB" dirty="0" err="1"/>
              <a:t>besonders</a:t>
            </a:r>
            <a:r>
              <a:rPr lang="en-GB" dirty="0"/>
              <a:t> quantitative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unterstützt</a:t>
            </a:r>
            <a:r>
              <a:rPr lang="en-GB" dirty="0"/>
              <a:t>, </a:t>
            </a:r>
            <a:r>
              <a:rPr lang="en-GB" dirty="0" err="1"/>
              <a:t>unreflektierte</a:t>
            </a:r>
            <a:r>
              <a:rPr lang="en-GB" dirty="0"/>
              <a:t> </a:t>
            </a:r>
            <a:r>
              <a:rPr lang="en-GB" dirty="0" err="1"/>
              <a:t>Verarbeitung</a:t>
            </a:r>
            <a:r>
              <a:rPr lang="en-GB" dirty="0"/>
              <a:t> der </a:t>
            </a:r>
            <a:r>
              <a:rPr lang="en-GB" dirty="0" err="1"/>
              <a:t>Daten</a:t>
            </a:r>
            <a:r>
              <a:rPr lang="en-GB" dirty="0"/>
              <a:t> (</a:t>
            </a:r>
            <a:r>
              <a:rPr lang="en-GB" dirty="0" err="1"/>
              <a:t>vor</a:t>
            </a:r>
            <a:r>
              <a:rPr lang="en-GB" dirty="0"/>
              <a:t> </a:t>
            </a:r>
            <a:r>
              <a:rPr lang="en-GB" dirty="0" err="1"/>
              <a:t>allem</a:t>
            </a:r>
            <a:r>
              <a:rPr lang="en-GB" dirty="0"/>
              <a:t> </a:t>
            </a: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getriebene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, </a:t>
            </a:r>
            <a:r>
              <a:rPr lang="en-GB" dirty="0" err="1"/>
              <a:t>welcher</a:t>
            </a:r>
            <a:r>
              <a:rPr lang="en-GB" dirty="0"/>
              <a:t> </a:t>
            </a:r>
            <a:r>
              <a:rPr lang="en-GB" dirty="0" err="1"/>
              <a:t>qualitativen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oft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gerecht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)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kritischen</a:t>
            </a:r>
            <a:r>
              <a:rPr lang="en-GB" dirty="0"/>
              <a:t> </a:t>
            </a:r>
            <a:r>
              <a:rPr lang="en-GB" dirty="0" err="1"/>
              <a:t>Gegenspieler</a:t>
            </a:r>
            <a:r>
              <a:rPr lang="en-GB" dirty="0"/>
              <a:t> </a:t>
            </a:r>
            <a:r>
              <a:rPr lang="en-GB" dirty="0" err="1"/>
              <a:t>zum</a:t>
            </a:r>
            <a:r>
              <a:rPr lang="en-GB" dirty="0"/>
              <a:t> </a:t>
            </a:r>
            <a:r>
              <a:rPr lang="en-GB" dirty="0" err="1"/>
              <a:t>mitspieler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capacity to share, manage, analyse, and visualize large spatial data 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influences social and political decision-making</a:t>
            </a: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new software &amp; technology developments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dirty="0">
                <a:sym typeface="Wingdings" panose="05000000000000000000" pitchFamily="2" charset="2"/>
              </a:rPr>
              <a:t>emerging of new subdisciplines (VGI, PPGIS)</a:t>
            </a: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de-D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VGI and PGIS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Web 2.0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88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71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152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585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Anwendung</a:t>
            </a:r>
            <a:r>
              <a:rPr lang="en-GB" dirty="0"/>
              <a:t> von qual. Und quant.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innerhalb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GIS-</a:t>
            </a:r>
            <a:r>
              <a:rPr lang="en-GB" dirty="0" err="1"/>
              <a:t>Struktur</a:t>
            </a:r>
            <a:endParaRPr lang="en-GB" dirty="0"/>
          </a:p>
          <a:p>
            <a:endParaRPr lang="de-DE" dirty="0"/>
          </a:p>
          <a:p>
            <a:r>
              <a:rPr lang="de-DE" dirty="0"/>
              <a:t>N</a:t>
            </a:r>
            <a:r>
              <a:rPr lang="en-GB" dirty="0" err="1"/>
              <a:t>eue</a:t>
            </a:r>
            <a:r>
              <a:rPr lang="en-GB" dirty="0"/>
              <a:t> </a:t>
            </a:r>
            <a:r>
              <a:rPr lang="en-GB" dirty="0" err="1"/>
              <a:t>seite</a:t>
            </a:r>
            <a:r>
              <a:rPr lang="en-GB" dirty="0"/>
              <a:t> </a:t>
            </a:r>
            <a:r>
              <a:rPr lang="en-GB" dirty="0" err="1"/>
              <a:t>für</a:t>
            </a:r>
            <a:r>
              <a:rPr lang="en-GB" dirty="0"/>
              <a:t> abb. </a:t>
            </a:r>
            <a:r>
              <a:rPr lang="en-GB" dirty="0" err="1"/>
              <a:t>Jede</a:t>
            </a:r>
            <a:r>
              <a:rPr lang="en-GB" dirty="0"/>
              <a:t> abb. Auf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seite</a:t>
            </a:r>
            <a:endParaRPr lang="en-GB" dirty="0"/>
          </a:p>
          <a:p>
            <a:endParaRPr lang="de-DE" dirty="0"/>
          </a:p>
          <a:p>
            <a:r>
              <a:rPr lang="de-DE" dirty="0"/>
              <a:t>B</a:t>
            </a:r>
            <a:r>
              <a:rPr lang="en-GB" dirty="0"/>
              <a:t>sp. Raster vector (</a:t>
            </a:r>
            <a:r>
              <a:rPr lang="en-GB" dirty="0" err="1"/>
              <a:t>Bilder</a:t>
            </a:r>
            <a:r>
              <a:rPr lang="en-GB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575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Idee Buchbeitrag Jannes und Susann -&gt; Bachelorarbeit -&gt;  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Social science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einig</a:t>
            </a:r>
            <a:r>
              <a:rPr lang="en-GB" dirty="0"/>
              <a:t> das qual. </a:t>
            </a:r>
            <a:r>
              <a:rPr lang="en-GB" dirty="0" err="1"/>
              <a:t>Gis</a:t>
            </a:r>
            <a:r>
              <a:rPr lang="en-GB" dirty="0"/>
              <a:t> </a:t>
            </a:r>
            <a:r>
              <a:rPr lang="en-GB" dirty="0" err="1"/>
              <a:t>wichtig</a:t>
            </a:r>
            <a:r>
              <a:rPr lang="en-GB" dirty="0"/>
              <a:t> und relevant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werkzeug</a:t>
            </a:r>
            <a:r>
              <a:rPr lang="en-GB" dirty="0"/>
              <a:t> </a:t>
            </a:r>
            <a:r>
              <a:rPr lang="en-GB" dirty="0" err="1"/>
              <a:t>dieser</a:t>
            </a:r>
            <a:r>
              <a:rPr lang="en-GB" dirty="0"/>
              <a:t> </a:t>
            </a:r>
            <a:r>
              <a:rPr lang="en-GB" dirty="0" err="1"/>
              <a:t>Forschung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 err="1">
                <a:sym typeface="Wingdings" panose="05000000000000000000" pitchFamily="2" charset="2"/>
              </a:rPr>
              <a:t>aber</a:t>
            </a:r>
            <a:r>
              <a:rPr lang="en-GB" dirty="0">
                <a:sym typeface="Wingdings" panose="05000000000000000000" pitchFamily="2" charset="2"/>
              </a:rPr>
              <a:t> die </a:t>
            </a:r>
            <a:r>
              <a:rPr lang="en-GB" dirty="0" err="1">
                <a:sym typeface="Wingdings" panose="05000000000000000000" pitchFamily="2" charset="2"/>
              </a:rPr>
              <a:t>Anwendung</a:t>
            </a:r>
            <a:r>
              <a:rPr lang="en-GB" dirty="0">
                <a:sym typeface="Wingdings" panose="05000000000000000000" pitchFamily="2" charset="2"/>
              </a:rPr>
              <a:t> von GIS </a:t>
            </a:r>
            <a:r>
              <a:rPr lang="en-GB" dirty="0" err="1">
                <a:sym typeface="Wingdings" panose="05000000000000000000" pitchFamily="2" charset="2"/>
              </a:rPr>
              <a:t>ist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eher</a:t>
            </a:r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err="1">
                <a:sym typeface="Wingdings" panose="05000000000000000000" pitchFamily="2" charset="2"/>
              </a:rPr>
              <a:t>unstrukturiert</a:t>
            </a:r>
            <a:r>
              <a:rPr lang="en-GB" dirty="0">
                <a:sym typeface="Wingdings" panose="05000000000000000000" pitchFamily="2" charset="2"/>
              </a:rPr>
              <a:t> und </a:t>
            </a:r>
            <a:r>
              <a:rPr lang="en-GB" dirty="0" err="1">
                <a:sym typeface="Wingdings" panose="05000000000000000000" pitchFamily="2" charset="2"/>
              </a:rPr>
              <a:t>heterogen</a:t>
            </a:r>
            <a:endParaRPr lang="en-GB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endParaRPr lang="en-GB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sym typeface="Wingdings" panose="05000000000000000000" pitchFamily="2" charset="2"/>
              </a:rPr>
              <a:t>Lack of reproducibility and transparency  </a:t>
            </a:r>
            <a:r>
              <a:rPr lang="en-GB" sz="1200" dirty="0" err="1">
                <a:sym typeface="Wingdings" panose="05000000000000000000" pitchFamily="2" charset="2"/>
              </a:rPr>
              <a:t>Nutzung</a:t>
            </a:r>
            <a:r>
              <a:rPr lang="en-GB" sz="1200" dirty="0">
                <a:sym typeface="Wingdings" panose="05000000000000000000" pitchFamily="2" charset="2"/>
              </a:rPr>
              <a:t> von open sources data/software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- Wir bedienen uns eines </a:t>
            </a:r>
            <a:r>
              <a:rPr lang="de-DE" sz="1200" dirty="0" err="1">
                <a:sym typeface="Wingdings" panose="05000000000000000000" pitchFamily="2" charset="2"/>
              </a:rPr>
              <a:t>os</a:t>
            </a:r>
            <a:r>
              <a:rPr lang="de-DE" sz="1200" dirty="0">
                <a:sym typeface="Wingdings" panose="05000000000000000000" pitchFamily="2" charset="2"/>
              </a:rPr>
              <a:t> </a:t>
            </a:r>
            <a:r>
              <a:rPr lang="de-DE" sz="1200" dirty="0" err="1">
                <a:sym typeface="Wingdings" panose="05000000000000000000" pitchFamily="2" charset="2"/>
              </a:rPr>
              <a:t>ansatzes</a:t>
            </a:r>
            <a:endParaRPr lang="de-DE" sz="120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ym typeface="Wingdings" panose="05000000000000000000" pitchFamily="2" charset="2"/>
              </a:rPr>
              <a:t>G</a:t>
            </a:r>
            <a:r>
              <a:rPr lang="en-GB" sz="1200" dirty="0" err="1">
                <a:sym typeface="Wingdings" panose="05000000000000000000" pitchFamily="2" charset="2"/>
              </a:rPr>
              <a:t>ibt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bereit</a:t>
            </a:r>
            <a:r>
              <a:rPr lang="en-GB" sz="1200" dirty="0">
                <a:sym typeface="Wingdings" panose="05000000000000000000" pitchFamily="2" charset="2"/>
              </a:rPr>
              <a:t> reviews -&gt; </a:t>
            </a:r>
            <a:r>
              <a:rPr lang="en-GB" sz="1200" dirty="0" err="1">
                <a:sym typeface="Wingdings" panose="05000000000000000000" pitchFamily="2" charset="2"/>
              </a:rPr>
              <a:t>aber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diese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sehr</a:t>
            </a:r>
            <a:r>
              <a:rPr lang="en-GB" sz="1200" dirty="0">
                <a:sym typeface="Wingdings" panose="05000000000000000000" pitchFamily="2" charset="2"/>
              </a:rPr>
              <a:t> </a:t>
            </a:r>
            <a:r>
              <a:rPr lang="en-GB" sz="1200" dirty="0" err="1">
                <a:sym typeface="Wingdings" panose="05000000000000000000" pitchFamily="2" charset="2"/>
              </a:rPr>
              <a:t>inhomogen</a:t>
            </a:r>
            <a:endParaRPr lang="en-GB" sz="120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</a:t>
            </a:r>
            <a:r>
              <a:rPr lang="en-GB" dirty="0"/>
              <a:t> </a:t>
            </a:r>
            <a:r>
              <a:rPr lang="en-GB" dirty="0" err="1"/>
              <a:t>Anfänge</a:t>
            </a:r>
            <a:r>
              <a:rPr lang="en-GB" dirty="0"/>
              <a:t> </a:t>
            </a:r>
            <a:r>
              <a:rPr lang="en-GB" dirty="0" err="1"/>
              <a:t>gleich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421E1D-4275-499E-B0D8-364853585D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175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BAED6C8-8876-45A8-8F34-AE1FA7EC4B2C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51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D46F6-5C83-4DE1-A173-5E0C5EDF318F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02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A275BE4-DB12-48D5-A9E7-081793616B37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9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1330" y="199194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286943"/>
            <a:ext cx="11029616" cy="1013800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DB52-9942-4112-A5F9-032A22E0C7FB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84553" y="6382661"/>
            <a:ext cx="1052508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76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1A7BD6-E9AB-4861-8570-1E40781F479D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9EF2D-1F50-4EA1-909F-C21FE0D01EA3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9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8841-E23D-485B-8927-33443F978E11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8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8A88A-4EC3-496A-B390-60C7FCD44DD1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47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0D5C0-7B25-402B-B14E-3667F799E167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055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9C2445-26BA-4299-897E-A2FB56B335B9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B641D-AF91-4789-AAED-69140FE33BA8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B6E9DA9-3B80-448E-9E07-9CF6E0538B95}" type="datetime1">
              <a:rPr lang="en-US" smtClean="0"/>
              <a:t>12/2/2017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02111984F56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557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../figures/leaflet_cluster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55906" y="693175"/>
            <a:ext cx="10880188" cy="2356280"/>
          </a:xfrm>
        </p:spPr>
        <p:txBody>
          <a:bodyPr>
            <a:normAutofit fontScale="90000"/>
          </a:bodyPr>
          <a:lstStyle/>
          <a:p>
            <a:pPr algn="ctr"/>
            <a:br>
              <a:rPr lang="en-GB" sz="3600" b="1" dirty="0"/>
            </a:br>
            <a:r>
              <a:rPr lang="en-GB" sz="3600" b="1" dirty="0"/>
              <a:t>Reviewing</a:t>
            </a:r>
            <a:r>
              <a:rPr lang="de-DE" sz="3600" b="1" dirty="0"/>
              <a:t> </a:t>
            </a:r>
            <a:r>
              <a:rPr lang="en-GB" sz="3600" b="1" dirty="0"/>
              <a:t>qualitative GIS research – </a:t>
            </a:r>
            <a:br>
              <a:rPr lang="en-GB" sz="3600" b="1" dirty="0"/>
            </a:br>
            <a:r>
              <a:rPr lang="en-GB" sz="3600" b="1" dirty="0"/>
              <a:t>current trends and promoting interdisciplinary, reproducible research with open-source software.</a:t>
            </a:r>
            <a:r>
              <a:rPr lang="de-DE" sz="3600" b="1" dirty="0"/>
              <a:t>  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934238" y="5502593"/>
            <a:ext cx="8825658" cy="861420"/>
          </a:xfrm>
        </p:spPr>
        <p:txBody>
          <a:bodyPr numCol="1">
            <a:normAutofit/>
          </a:bodyPr>
          <a:lstStyle/>
          <a:p>
            <a:r>
              <a:rPr lang="en-GB" dirty="0"/>
              <a:t>Presentation: Eric Krüger</a:t>
            </a:r>
          </a:p>
          <a:p>
            <a:r>
              <a:rPr lang="en-GB" dirty="0"/>
              <a:t>Moderators: </a:t>
            </a:r>
            <a:r>
              <a:rPr lang="de-DE" dirty="0"/>
              <a:t> Dr. Susann Schäfer, Dr. Jannes </a:t>
            </a:r>
            <a:r>
              <a:rPr lang="de-DE" dirty="0" err="1"/>
              <a:t>Münchow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31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E32C6-5C2F-413E-AA5E-422FD9BEA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C47108-069C-444E-84FE-2AFEC16A0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2918"/>
            <a:ext cx="10326689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A</a:t>
            </a:r>
            <a:r>
              <a:rPr lang="en-GB" sz="2400" dirty="0"/>
              <a:t>s reproducible qualitative GIS approach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154291-D3A2-4CE2-951E-1502F245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8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40E1-0812-4F63-BAF7-60E519003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8946541" cy="4195481"/>
          </a:xfrm>
        </p:spPr>
        <p:txBody>
          <a:bodyPr/>
          <a:lstStyle/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E3FAFAD-3655-4A00-B5F4-42141AFA2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77" y="190561"/>
            <a:ext cx="6270010" cy="6690503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0CFC792-8323-4168-A82D-858AF50C3FCB}"/>
              </a:ext>
            </a:extLst>
          </p:cNvPr>
          <p:cNvSpPr/>
          <p:nvPr/>
        </p:nvSpPr>
        <p:spPr>
          <a:xfrm>
            <a:off x="1900746" y="155748"/>
            <a:ext cx="7246189" cy="18645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55B8768-1845-441F-89C8-FCF1D19162F2}"/>
              </a:ext>
            </a:extLst>
          </p:cNvPr>
          <p:cNvSpPr/>
          <p:nvPr/>
        </p:nvSpPr>
        <p:spPr>
          <a:xfrm>
            <a:off x="2139350" y="1853246"/>
            <a:ext cx="7246189" cy="165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DA10DD-FFE5-4BA4-AA73-8DCC33F81623}"/>
              </a:ext>
            </a:extLst>
          </p:cNvPr>
          <p:cNvSpPr txBox="1"/>
          <p:nvPr/>
        </p:nvSpPr>
        <p:spPr>
          <a:xfrm rot="16200000">
            <a:off x="1981798" y="3826576"/>
            <a:ext cx="160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1 and 2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1810B1F-D968-44C8-ABE8-8D1D65449E75}"/>
              </a:ext>
            </a:extLst>
          </p:cNvPr>
          <p:cNvSpPr/>
          <p:nvPr/>
        </p:nvSpPr>
        <p:spPr>
          <a:xfrm>
            <a:off x="2139347" y="3410056"/>
            <a:ext cx="2846638" cy="350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6E3009C-7AD9-4AD6-A568-FAA9DBE5F6F8}"/>
              </a:ext>
            </a:extLst>
          </p:cNvPr>
          <p:cNvSpPr txBox="1"/>
          <p:nvPr/>
        </p:nvSpPr>
        <p:spPr>
          <a:xfrm rot="16200000">
            <a:off x="7517472" y="3725501"/>
            <a:ext cx="1250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RQ 3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4BEA525-350B-4BA8-A0A8-777988970A72}"/>
              </a:ext>
            </a:extLst>
          </p:cNvPr>
          <p:cNvSpPr/>
          <p:nvPr/>
        </p:nvSpPr>
        <p:spPr>
          <a:xfrm>
            <a:off x="4985986" y="3486870"/>
            <a:ext cx="4399552" cy="3382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93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B6BA6-26C3-4BC2-AC5F-00D976BE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0DB53A-2EC4-4EC5-A109-4F7A412D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11483"/>
            <a:ext cx="9893137" cy="419548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Literature database</a:t>
            </a:r>
          </a:p>
          <a:p>
            <a:r>
              <a:rPr lang="en-GB" sz="2000" dirty="0"/>
              <a:t>Key word query on the ISI web of knowledge </a:t>
            </a:r>
          </a:p>
          <a:p>
            <a:r>
              <a:rPr lang="en-GB" sz="2000" dirty="0"/>
              <a:t>468 publications were retrieved</a:t>
            </a:r>
          </a:p>
          <a:p>
            <a:r>
              <a:rPr lang="en-GB" sz="2000" dirty="0"/>
              <a:t>Extraction of 14 variables on each publication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000" b="1" dirty="0"/>
              <a:t>Open Data</a:t>
            </a:r>
          </a:p>
          <a:p>
            <a:r>
              <a:rPr lang="en-GB" sz="2000" dirty="0"/>
              <a:t>all project data is stored on </a:t>
            </a:r>
            <a:r>
              <a:rPr lang="en-GB" sz="2000" dirty="0" err="1"/>
              <a:t>github</a:t>
            </a:r>
            <a:r>
              <a:rPr lang="en-GB" sz="2000" dirty="0"/>
              <a:t> - github.com/EricKrg/</a:t>
            </a:r>
            <a:r>
              <a:rPr lang="en-GB" sz="2000" dirty="0" err="1"/>
              <a:t>qual_gis</a:t>
            </a:r>
            <a:endParaRPr lang="en-GB" sz="2000" dirty="0"/>
          </a:p>
          <a:p>
            <a:r>
              <a:rPr lang="en-GB" sz="2000" dirty="0"/>
              <a:t>Literature Database is online accessible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B48155-030C-4EBE-8503-59D4D8A7F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 descr="https://www.ucm.es/data/cont/media/www/pag-39799/isi.png">
            <a:extLst>
              <a:ext uri="{FF2B5EF4-FFF2-40B4-BE49-F238E27FC236}">
                <a16:creationId xmlns:a16="http://schemas.microsoft.com/office/drawing/2014/main" id="{600238B0-86A8-4A12-9D08-0DB2C3DF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14" y="1611483"/>
            <a:ext cx="343852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3A6A05A-BF70-41C2-AEA2-43F664D63654}"/>
              </a:ext>
            </a:extLst>
          </p:cNvPr>
          <p:cNvSpPr txBox="1"/>
          <p:nvPr/>
        </p:nvSpPr>
        <p:spPr>
          <a:xfrm>
            <a:off x="9480782" y="294498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(UCM, 2017)</a:t>
            </a:r>
          </a:p>
        </p:txBody>
      </p:sp>
      <p:pic>
        <p:nvPicPr>
          <p:cNvPr id="1028" name="Picture 4" descr="PostgreSQL Encryption logo">
            <a:extLst>
              <a:ext uri="{FF2B5EF4-FFF2-40B4-BE49-F238E27FC236}">
                <a16:creationId xmlns:a16="http://schemas.microsoft.com/office/drawing/2014/main" id="{3EFFCFFA-F1D0-47F6-9B42-C2DC90437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45" y="3978483"/>
            <a:ext cx="2168894" cy="198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D07E834-DF74-49B0-A941-D382819625BE}"/>
              </a:ext>
            </a:extLst>
          </p:cNvPr>
          <p:cNvSpPr txBox="1"/>
          <p:nvPr/>
        </p:nvSpPr>
        <p:spPr>
          <a:xfrm>
            <a:off x="9021845" y="6047254"/>
            <a:ext cx="2453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(PostgreSQL-Dev., 2017)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1C72DC-84DC-40B8-A16C-EB4938732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97"/>
          <a:stretch/>
        </p:blipFill>
        <p:spPr>
          <a:xfrm>
            <a:off x="481238" y="2069622"/>
            <a:ext cx="9164418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2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 </a:t>
            </a:r>
            <a:br>
              <a:rPr lang="en-GB" dirty="0"/>
            </a:b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1EC14FD2-8AEF-4B16-A0BB-AE0DBA5802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206363"/>
              </p:ext>
            </p:extLst>
          </p:nvPr>
        </p:nvGraphicFramePr>
        <p:xfrm>
          <a:off x="1172615" y="1138879"/>
          <a:ext cx="10139120" cy="5685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512D0F52-BA99-471E-8D91-590D09011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83" y="2522945"/>
            <a:ext cx="3068180" cy="40996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40633E-6024-4133-B2B1-48CFDCC2B0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3071" y="3237491"/>
            <a:ext cx="1969813" cy="196747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AED2F77-E83C-423A-AF1C-7FA8E319D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25002" y="3078130"/>
            <a:ext cx="1494615" cy="149461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1A5FEAB-A0AB-40AA-A0E1-3698F05241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1682" y="4386418"/>
            <a:ext cx="2615930" cy="182583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BBDF0EF-8E78-4C62-8669-DFA197D2CE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1097"/>
          <a:stretch/>
        </p:blipFill>
        <p:spPr>
          <a:xfrm>
            <a:off x="3057502" y="1414972"/>
            <a:ext cx="6391275" cy="538108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FF989C48-2B74-4E24-AE17-0B8807AAC71F}"/>
              </a:ext>
            </a:extLst>
          </p:cNvPr>
          <p:cNvSpPr/>
          <p:nvPr/>
        </p:nvSpPr>
        <p:spPr>
          <a:xfrm>
            <a:off x="5588118" y="4700245"/>
            <a:ext cx="3820630" cy="2110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ABB35565-517B-4D62-800E-3774EF2FA5F1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840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78D5EA-FDD9-4F48-9BA3-B9126608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240" y="1968591"/>
            <a:ext cx="7346534" cy="419548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34AA97A-C0D5-4D51-8D40-F02327E3CCB7}"/>
              </a:ext>
            </a:extLst>
          </p:cNvPr>
          <p:cNvSpPr txBox="1"/>
          <p:nvPr/>
        </p:nvSpPr>
        <p:spPr>
          <a:xfrm>
            <a:off x="3640720" y="5563756"/>
            <a:ext cx="6711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Number of publications using qualitative GIS over time 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EE698AAE-3361-43C5-B9E2-4C6F34840478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5055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A0E0E-2655-4F77-8242-E78CDBE1D3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05503" y="1823663"/>
            <a:ext cx="6362407" cy="449290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978EA5E-6CF2-4A04-A3FE-6C2243CA5FC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t="3822" b="3445"/>
          <a:stretch/>
        </p:blipFill>
        <p:spPr bwMode="auto">
          <a:xfrm>
            <a:off x="532233" y="1853248"/>
            <a:ext cx="4443274" cy="4492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F8B2150-6208-4366-8EC0-BB18EFE292AB}"/>
              </a:ext>
            </a:extLst>
          </p:cNvPr>
          <p:cNvSpPr txBox="1"/>
          <p:nvPr/>
        </p:nvSpPr>
        <p:spPr>
          <a:xfrm>
            <a:off x="1000342" y="6380557"/>
            <a:ext cx="400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publications</a:t>
            </a:r>
            <a:endParaRPr lang="en-GB" sz="1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874C4B-B517-4AB8-9DC8-AE82AC2CE363}"/>
              </a:ext>
            </a:extLst>
          </p:cNvPr>
          <p:cNvSpPr txBox="1"/>
          <p:nvPr/>
        </p:nvSpPr>
        <p:spPr>
          <a:xfrm>
            <a:off x="6416448" y="6378454"/>
            <a:ext cx="63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pub. per population density </a:t>
            </a:r>
            <a:endParaRPr lang="en-GB" sz="140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6BDC119A-5A0E-4039-8E8B-823A3689BB47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91243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C7EA306-D270-4E55-9AB6-B3350FAE92E9}"/>
              </a:ext>
            </a:extLst>
          </p:cNvPr>
          <p:cNvSpPr txBox="1">
            <a:spLocks/>
          </p:cNvSpPr>
          <p:nvPr/>
        </p:nvSpPr>
        <p:spPr>
          <a:xfrm>
            <a:off x="502236" y="-418816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de-DE" b="1" dirty="0"/>
              <a:t>Review Analysis</a:t>
            </a:r>
            <a:endParaRPr lang="en-GB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CB1A31-FB8B-44D2-9390-68C0B257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3F38D1-BB11-4B0E-9817-ED2E4C68C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5588D22-6457-4D54-8CA3-1E3EF910E890}"/>
              </a:ext>
            </a:extLst>
          </p:cNvPr>
          <p:cNvSpPr/>
          <p:nvPr/>
        </p:nvSpPr>
        <p:spPr>
          <a:xfrm>
            <a:off x="-117231" y="-250166"/>
            <a:ext cx="12632286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F6E8F9A-5C67-4E21-B266-2D1233009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693" y="146904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2F1FBF0-3CEF-45F2-86AB-2249EC230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61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02499"/>
            <a:ext cx="8946541" cy="449307"/>
          </a:xfrm>
        </p:spPr>
        <p:txBody>
          <a:bodyPr/>
          <a:lstStyle/>
          <a:p>
            <a:pPr marL="0" indent="0">
              <a:buNone/>
            </a:pPr>
            <a:r>
              <a:rPr lang="de-DE" b="1" dirty="0" err="1"/>
              <a:t>Textcleaning</a:t>
            </a:r>
            <a:r>
              <a:rPr lang="de-DE" b="1" dirty="0"/>
              <a:t> and Word </a:t>
            </a:r>
            <a:r>
              <a:rPr lang="de-DE" b="1" dirty="0" err="1"/>
              <a:t>matrix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10" name="Inhaltsplatzhalter 12">
            <a:extLst>
              <a:ext uri="{FF2B5EF4-FFF2-40B4-BE49-F238E27FC236}">
                <a16:creationId xmlns:a16="http://schemas.microsoft.com/office/drawing/2014/main" id="{0B383D7C-B055-4A99-9525-5DE6A89C0F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570726"/>
              </p:ext>
            </p:extLst>
          </p:nvPr>
        </p:nvGraphicFramePr>
        <p:xfrm>
          <a:off x="1278278" y="1924003"/>
          <a:ext cx="9074262" cy="434029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1" name="Inhaltsplatzhalter 4">
            <a:extLst>
              <a:ext uri="{FF2B5EF4-FFF2-40B4-BE49-F238E27FC236}">
                <a16:creationId xmlns:a16="http://schemas.microsoft.com/office/drawing/2014/main" id="{0AD76B27-614D-4975-872A-9425EA1D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2" t="30750" r="6776" b="4651"/>
          <a:stretch/>
        </p:blipFill>
        <p:spPr>
          <a:xfrm>
            <a:off x="3429000" y="3043452"/>
            <a:ext cx="4667534" cy="31776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543" t="45294" r="9953"/>
          <a:stretch/>
        </p:blipFill>
        <p:spPr>
          <a:xfrm>
            <a:off x="4107798" y="1953562"/>
            <a:ext cx="3415221" cy="419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8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9" name="Inhaltsplatzhalter 12">
            <a:extLst>
              <a:ext uri="{FF2B5EF4-FFF2-40B4-BE49-F238E27FC236}">
                <a16:creationId xmlns:a16="http://schemas.microsoft.com/office/drawing/2014/main" id="{17CE18D8-4479-4E8B-8ECE-F23EEE67A1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612274"/>
              </p:ext>
            </p:extLst>
          </p:nvPr>
        </p:nvGraphicFramePr>
        <p:xfrm>
          <a:off x="1697377" y="1771571"/>
          <a:ext cx="9074262" cy="4626864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4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4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7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90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3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942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918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 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caus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distanc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facilt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 err="1">
                          <a:effectLst/>
                        </a:rPr>
                        <a:t>praticip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</a:rPr>
                        <a:t>technolog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0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>
                          <a:effectLst/>
                        </a:rPr>
                        <a:t>1</a:t>
                      </a:r>
                      <a:endParaRPr lang="de-DE" sz="2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1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0</a:t>
                      </a:r>
                      <a:endParaRPr lang="de-DE" sz="2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7" name="Picture 2" descr="ZIP">
            <a:extLst>
              <a:ext uri="{FF2B5EF4-FFF2-40B4-BE49-F238E27FC236}">
                <a16:creationId xmlns:a16="http://schemas.microsoft.com/office/drawing/2014/main" id="{E4D9B5D1-93DE-444B-882A-390855D5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261" y="253048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31433A-F523-4185-B556-8AAD1586755D}"/>
              </a:ext>
            </a:extLst>
          </p:cNvPr>
          <p:cNvSpPr txBox="1"/>
          <p:nvPr/>
        </p:nvSpPr>
        <p:spPr>
          <a:xfrm>
            <a:off x="646111" y="6435987"/>
            <a:ext cx="3869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(DCA; Hill &amp; </a:t>
            </a:r>
            <a:r>
              <a:rPr lang="en-GB" dirty="0" err="1"/>
              <a:t>Gauch</a:t>
            </a:r>
            <a:r>
              <a:rPr lang="en-GB" dirty="0"/>
              <a:t>, 1980).</a:t>
            </a:r>
          </a:p>
        </p:txBody>
      </p:sp>
      <p:graphicFrame>
        <p:nvGraphicFramePr>
          <p:cNvPr id="8" name="Inhaltsplatzhalter 12">
            <a:extLst>
              <a:ext uri="{FF2B5EF4-FFF2-40B4-BE49-F238E27FC236}">
                <a16:creationId xmlns:a16="http://schemas.microsoft.com/office/drawing/2014/main" id="{D788260B-86ED-4A2F-B371-0D2C738554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287056"/>
              </p:ext>
            </p:extLst>
          </p:nvPr>
        </p:nvGraphicFramePr>
        <p:xfrm>
          <a:off x="4216395" y="1886779"/>
          <a:ext cx="3317875" cy="4556760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 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Achse1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Achse2</a:t>
                      </a:r>
                      <a:endParaRPr lang="de-DE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61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62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63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64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0.4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65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0.8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66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0.6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0.3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67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68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-0.5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-0.7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dirty="0">
                          <a:effectLst/>
                        </a:rPr>
                        <a:t>69</a:t>
                      </a:r>
                      <a:endParaRPr lang="de-DE" sz="2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1.1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0.9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4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2.2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2000" dirty="0">
                          <a:effectLst/>
                        </a:rPr>
                        <a:t>2.1</a:t>
                      </a:r>
                      <a:endParaRPr lang="de-DE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C174AC2-0CB6-4E92-922F-F551D8BE7949}"/>
              </a:ext>
            </a:extLst>
          </p:cNvPr>
          <p:cNvSpPr txBox="1">
            <a:spLocks/>
          </p:cNvSpPr>
          <p:nvPr/>
        </p:nvSpPr>
        <p:spPr>
          <a:xfrm>
            <a:off x="581192" y="1402499"/>
            <a:ext cx="8946541" cy="449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Word Matrix and Ordination: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794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46B725-D14A-40F3-B9D0-EB1AC31051C7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00435" y="1152983"/>
            <a:ext cx="5397500" cy="5397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CC0F914-CB4A-4FFC-9CFF-22F69234A5C4}"/>
              </a:ext>
            </a:extLst>
          </p:cNvPr>
          <p:cNvSpPr/>
          <p:nvPr/>
        </p:nvSpPr>
        <p:spPr>
          <a:xfrm>
            <a:off x="3792279" y="6332193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5BF8F9A-56BD-4C48-B343-2406642D13B1}"/>
              </a:ext>
            </a:extLst>
          </p:cNvPr>
          <p:cNvSpPr/>
          <p:nvPr/>
        </p:nvSpPr>
        <p:spPr>
          <a:xfrm rot="16200000">
            <a:off x="1409488" y="3959794"/>
            <a:ext cx="318189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–citizen gradient 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912C52E-4C67-4EDD-9A2E-EB7EE8F88D97}"/>
              </a:ext>
            </a:extLst>
          </p:cNvPr>
          <p:cNvCxnSpPr>
            <a:cxnSpLocks/>
          </p:cNvCxnSpPr>
          <p:nvPr/>
        </p:nvCxnSpPr>
        <p:spPr>
          <a:xfrm flipV="1">
            <a:off x="3463074" y="4071729"/>
            <a:ext cx="4800600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B168DAD-CDD1-4FFB-A54F-81171F9FF035}"/>
              </a:ext>
            </a:extLst>
          </p:cNvPr>
          <p:cNvCxnSpPr>
            <a:cxnSpLocks/>
          </p:cNvCxnSpPr>
          <p:nvPr/>
        </p:nvCxnSpPr>
        <p:spPr>
          <a:xfrm flipV="1">
            <a:off x="5558135" y="1263197"/>
            <a:ext cx="0" cy="49136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68CFF93E-8EE5-49B1-80AF-474EEE445F39}"/>
              </a:ext>
            </a:extLst>
          </p:cNvPr>
          <p:cNvSpPr/>
          <p:nvPr/>
        </p:nvSpPr>
        <p:spPr>
          <a:xfrm>
            <a:off x="7841974" y="3200400"/>
            <a:ext cx="477074" cy="1007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1456272"/>
            <a:ext cx="8946541" cy="51849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28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Introduction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r>
              <a:rPr lang="de-DE" sz="3200" dirty="0"/>
              <a:t>Data and </a:t>
            </a:r>
            <a:r>
              <a:rPr lang="en-GB" sz="3200" dirty="0"/>
              <a:t>Methodology</a:t>
            </a:r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Review Analysis and Results</a:t>
            </a:r>
            <a:endParaRPr lang="en-GB" sz="2200" dirty="0"/>
          </a:p>
          <a:p>
            <a:pPr marL="857250" lvl="1" indent="-457200">
              <a:buFont typeface="+mj-lt"/>
              <a:buAutoNum type="alphaLcParenR"/>
            </a:pPr>
            <a:r>
              <a:rPr lang="en-GB" sz="2400" dirty="0"/>
              <a:t>Text mining Analysis and Results</a:t>
            </a:r>
            <a:endParaRPr lang="en-GB" sz="2200" dirty="0"/>
          </a:p>
          <a:p>
            <a:pPr marL="457200" indent="-457200">
              <a:buFont typeface="+mj-lt"/>
              <a:buAutoNum type="arabicParenR"/>
            </a:pPr>
            <a:r>
              <a:rPr lang="en-GB" sz="3200" dirty="0"/>
              <a:t>Discussion</a:t>
            </a:r>
          </a:p>
          <a:p>
            <a:pPr marL="457200" indent="-457200">
              <a:buFont typeface="+mj-lt"/>
              <a:buAutoNum type="arabicParenR"/>
            </a:pPr>
            <a:r>
              <a:rPr lang="de-DE" sz="3200" dirty="0" err="1"/>
              <a:t>Conclusion</a:t>
            </a:r>
            <a:r>
              <a:rPr lang="de-DE" sz="3200" dirty="0"/>
              <a:t> </a:t>
            </a:r>
          </a:p>
          <a:p>
            <a:pPr marL="0" indent="0">
              <a:buNone/>
            </a:pPr>
            <a:r>
              <a:rPr lang="de-DE" sz="3200" dirty="0" err="1"/>
              <a:t>Literature</a:t>
            </a:r>
            <a:endParaRPr lang="de-DE" sz="3200" dirty="0"/>
          </a:p>
          <a:p>
            <a:pPr marL="457200" indent="-457200">
              <a:buFont typeface="+mj-lt"/>
              <a:buAutoNum type="arabicParenR"/>
            </a:pP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03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68748DF-F148-4CF1-87E7-487B2CE11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06" y="1335099"/>
            <a:ext cx="5697764" cy="39884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Methodology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34466"/>
            <a:ext cx="11131361" cy="4195481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K-</a:t>
            </a:r>
            <a:r>
              <a:rPr lang="de-DE" b="1" dirty="0" err="1"/>
              <a:t>means</a:t>
            </a:r>
            <a:r>
              <a:rPr lang="de-DE" b="1" dirty="0"/>
              <a:t> </a:t>
            </a:r>
            <a:r>
              <a:rPr lang="de-DE" b="1" dirty="0" err="1"/>
              <a:t>clustering</a:t>
            </a:r>
            <a:endParaRPr lang="de-DE" b="1" dirty="0"/>
          </a:p>
          <a:p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/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r>
              <a:rPr lang="de-DE" b="1" dirty="0" err="1"/>
              <a:t>Aim</a:t>
            </a:r>
            <a:r>
              <a:rPr lang="de-DE" b="1" dirty="0"/>
              <a:t> </a:t>
            </a:r>
          </a:p>
          <a:p>
            <a:pPr marL="0" indent="0">
              <a:buNone/>
            </a:pPr>
            <a:r>
              <a:rPr lang="de-DE" b="1" dirty="0">
                <a:sym typeface="Wingdings" panose="05000000000000000000" pitchFamily="2" charset="2"/>
              </a:rPr>
              <a:t>	 </a:t>
            </a:r>
            <a:r>
              <a:rPr lang="de-DE" b="1" dirty="0" err="1">
                <a:sym typeface="Wingdings" panose="05000000000000000000" pitchFamily="2" charset="2"/>
              </a:rPr>
              <a:t>minimize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en-GB" dirty="0"/>
              <a:t>within-cluster variation  - </a:t>
            </a:r>
          </a:p>
          <a:p>
            <a:pPr marL="0" indent="0">
              <a:buNone/>
            </a:pPr>
            <a:r>
              <a:rPr lang="en-GB" dirty="0"/>
              <a:t>	find </a:t>
            </a:r>
            <a:r>
              <a:rPr lang="en-GB" b="1" dirty="0"/>
              <a:t>homogeneous word groups</a:t>
            </a:r>
          </a:p>
          <a:p>
            <a:pPr marL="0" indent="0">
              <a:buNone/>
            </a:pPr>
            <a:r>
              <a:rPr lang="en-GB" sz="1600" dirty="0"/>
              <a:t>(James, Witten, Hastie, &amp; </a:t>
            </a:r>
            <a:r>
              <a:rPr lang="en-GB" sz="1600" dirty="0" err="1"/>
              <a:t>Tibshirani</a:t>
            </a:r>
            <a:r>
              <a:rPr lang="en-GB" sz="1600" dirty="0"/>
              <a:t>, 2013)</a:t>
            </a:r>
            <a:endParaRPr lang="en-GB" sz="1600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CA2FC9-D8C5-43A0-9C06-0CC454E77F99}"/>
              </a:ext>
            </a:extLst>
          </p:cNvPr>
          <p:cNvSpPr txBox="1"/>
          <p:nvPr/>
        </p:nvSpPr>
        <p:spPr>
          <a:xfrm>
            <a:off x="9713173" y="5320984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  <p:graphicFrame>
        <p:nvGraphicFramePr>
          <p:cNvPr id="11" name="Inhaltsplatzhalter 12">
            <a:extLst>
              <a:ext uri="{FF2B5EF4-FFF2-40B4-BE49-F238E27FC236}">
                <a16:creationId xmlns:a16="http://schemas.microsoft.com/office/drawing/2014/main" id="{5570E560-AAB0-4414-BBD0-5D2353BD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774510"/>
              </p:ext>
            </p:extLst>
          </p:nvPr>
        </p:nvGraphicFramePr>
        <p:xfrm>
          <a:off x="3235058" y="4242236"/>
          <a:ext cx="4226828" cy="2143266"/>
        </p:xfrm>
        <a:graphic>
          <a:graphicData uri="http://schemas.openxmlformats.org/drawingml/2006/table">
            <a:tbl>
              <a:tblPr firstRow="1" firstCol="1" bandRow="1" bandCol="1">
                <a:tableStyleId>{775DCB02-9BB8-47FD-8907-85C794F793BA}</a:tableStyleId>
              </a:tblPr>
              <a:tblGrid>
                <a:gridCol w="30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4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4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6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2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963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 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  <a:latin typeface="Calibri"/>
                          <a:ea typeface="Calibri"/>
                          <a:cs typeface="Times New Roman"/>
                        </a:rPr>
                        <a:t>area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caus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distanc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facilt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 err="1">
                          <a:effectLst/>
                        </a:rPr>
                        <a:t>Praticip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</a:rPr>
                        <a:t>technolog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61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62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63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64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65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66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67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68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69</a:t>
                      </a:r>
                      <a:endParaRPr lang="de-DE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>
                          <a:effectLst/>
                        </a:rPr>
                        <a:t>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13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b="1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70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b="1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1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de-DE" sz="1100" dirty="0">
                          <a:effectLst/>
                        </a:rPr>
                        <a:t>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1669" marR="41669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Rechteck 8">
            <a:extLst>
              <a:ext uri="{FF2B5EF4-FFF2-40B4-BE49-F238E27FC236}">
                <a16:creationId xmlns:a16="http://schemas.microsoft.com/office/drawing/2014/main" id="{32E06E7A-B04C-4863-B10B-F281A28C7749}"/>
              </a:ext>
            </a:extLst>
          </p:cNvPr>
          <p:cNvSpPr/>
          <p:nvPr/>
        </p:nvSpPr>
        <p:spPr>
          <a:xfrm>
            <a:off x="-188939" y="-221657"/>
            <a:ext cx="12380939" cy="7301313"/>
          </a:xfrm>
          <a:prstGeom prst="rect">
            <a:avLst/>
          </a:prstGeom>
          <a:solidFill>
            <a:schemeClr val="tx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DBE2A5-903B-4F50-9DAC-C591E18C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29" y="1950451"/>
            <a:ext cx="3899141" cy="479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27" y="157637"/>
            <a:ext cx="9404723" cy="1400530"/>
          </a:xfrm>
        </p:spPr>
        <p:txBody>
          <a:bodyPr/>
          <a:lstStyle/>
          <a:p>
            <a:r>
              <a:rPr lang="en-GB" dirty="0"/>
              <a:t>Results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7020D7-BCEA-46D6-BB2D-34A4F0ECE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BBD3B-5027-442E-8C6A-64096C4EEC8F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1" y="1063416"/>
            <a:ext cx="5397500" cy="5397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1DA122C-D471-48B4-B731-7F31C2342CB6}"/>
              </a:ext>
            </a:extLst>
          </p:cNvPr>
          <p:cNvPicPr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850" y="1063416"/>
            <a:ext cx="5397500" cy="539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17FBE5B-892B-4806-8026-18BF1BB93C45}"/>
              </a:ext>
            </a:extLst>
          </p:cNvPr>
          <p:cNvSpPr/>
          <p:nvPr/>
        </p:nvSpPr>
        <p:spPr>
          <a:xfrm rot="16200000">
            <a:off x="-344851" y="3760174"/>
            <a:ext cx="420340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urban – participatory gradient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DB03A23-B9BF-463D-A572-2FE6A5D9BE53}"/>
              </a:ext>
            </a:extLst>
          </p:cNvPr>
          <p:cNvSpPr txBox="1"/>
          <p:nvPr/>
        </p:nvSpPr>
        <p:spPr>
          <a:xfrm>
            <a:off x="7294621" y="2950329"/>
            <a:ext cx="4195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23E6619-9DC3-4AC1-9DBB-2E3C5793B047}"/>
              </a:ext>
            </a:extLst>
          </p:cNvPr>
          <p:cNvSpPr/>
          <p:nvPr/>
        </p:nvSpPr>
        <p:spPr>
          <a:xfrm>
            <a:off x="2474096" y="6268697"/>
            <a:ext cx="46056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+mj-lt"/>
                <a:ea typeface="Calibri" panose="020F0502020204030204" pitchFamily="34" charset="0"/>
              </a:rPr>
              <a:t>ecological – technology gradient </a:t>
            </a:r>
            <a:endParaRPr lang="en-GB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2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75202-6D96-418A-86BE-C0DD2E940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</a:p>
        </p:txBody>
      </p:sp>
      <p:pic>
        <p:nvPicPr>
          <p:cNvPr id="6" name="Inhaltsplatzhalter 5">
            <a:hlinkClick r:id="rId2" action="ppaction://hlinkfile"/>
            <a:extLst>
              <a:ext uri="{FF2B5EF4-FFF2-40B4-BE49-F238E27FC236}">
                <a16:creationId xmlns:a16="http://schemas.microsoft.com/office/drawing/2014/main" id="{9BAAFCBD-48A6-4E20-A012-8A9492F12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405" y="1826358"/>
            <a:ext cx="9292243" cy="437064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42D3F0-5541-48C2-849B-067ED3D1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4F32793-92A9-43C1-8674-370802CBF97B}"/>
              </a:ext>
            </a:extLst>
          </p:cNvPr>
          <p:cNvSpPr txBox="1"/>
          <p:nvPr/>
        </p:nvSpPr>
        <p:spPr>
          <a:xfrm>
            <a:off x="7996845" y="2105561"/>
            <a:ext cx="419515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dirty="0"/>
              <a:t>Media and technology</a:t>
            </a:r>
          </a:p>
          <a:p>
            <a:pPr marL="342900" indent="-342900">
              <a:buAutoNum type="arabicPeriod"/>
            </a:pPr>
            <a:r>
              <a:rPr lang="en-GB" sz="2000" dirty="0"/>
              <a:t>Ecology and landscape</a:t>
            </a:r>
          </a:p>
          <a:p>
            <a:pPr marL="342900" indent="-342900">
              <a:buAutoNum type="arabicPeriod"/>
            </a:pPr>
            <a:r>
              <a:rPr lang="en-GB" sz="2000" dirty="0"/>
              <a:t>Infrastructure research</a:t>
            </a:r>
            <a:r>
              <a:rPr lang="de-DE" sz="2000" dirty="0"/>
              <a:t> 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dirty="0"/>
              <a:t>Participation and community</a:t>
            </a:r>
          </a:p>
        </p:txBody>
      </p:sp>
    </p:spTree>
    <p:extLst>
      <p:ext uri="{BB962C8B-B14F-4D97-AF65-F5344CB8AC3E}">
        <p14:creationId xmlns:p14="http://schemas.microsoft.com/office/powerpoint/2010/main" val="4127131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1046583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1. What is the importance of qualitative GIS research 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2. Which software and qual. method has been most often applied?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3. What are the most prominent research fields?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>
                <a:sym typeface="Wingdings" panose="05000000000000000000" pitchFamily="2" charset="2"/>
              </a:rPr>
              <a:t>	 </a:t>
            </a:r>
            <a:r>
              <a:rPr lang="en-GB" sz="2400" dirty="0"/>
              <a:t>as reproducible qualitative GIS approach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endParaRPr lang="en-GB" sz="24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56469"/>
            <a:ext cx="1089977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Importance of qualitative GIS research:</a:t>
            </a:r>
          </a:p>
          <a:p>
            <a:pPr lvl="1">
              <a:lnSpc>
                <a:spcPct val="200000"/>
              </a:lnSpc>
            </a:pPr>
            <a:r>
              <a:rPr lang="en-GB" sz="2200" dirty="0"/>
              <a:t>Frequency of citations and publications 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GIS technologies received more </a:t>
            </a:r>
            <a:r>
              <a:rPr lang="en-GB" sz="2000" b="1" dirty="0"/>
              <a:t>acceptance</a:t>
            </a:r>
            <a:r>
              <a:rPr lang="en-GB" sz="2000" dirty="0"/>
              <a:t> as a scientific method </a:t>
            </a:r>
            <a:r>
              <a:rPr lang="en-GB" dirty="0"/>
              <a:t>(</a:t>
            </a:r>
            <a:r>
              <a:rPr lang="en-GB" dirty="0" err="1"/>
              <a:t>Schuurman</a:t>
            </a:r>
            <a:r>
              <a:rPr lang="en-GB" dirty="0"/>
              <a:t>, 2000)</a:t>
            </a:r>
          </a:p>
          <a:p>
            <a:pPr lvl="3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sz="2000" dirty="0"/>
              <a:t>spatial knowledge as an essential element – GIS as tool of mediation </a:t>
            </a:r>
            <a:r>
              <a:rPr lang="en-US" sz="1400" dirty="0"/>
              <a:t>(Elwood, 2006)</a:t>
            </a:r>
            <a:endParaRPr lang="en-GB" sz="2000" dirty="0"/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000" dirty="0"/>
              <a:t>USA and Canada hold the majority of publications – </a:t>
            </a:r>
            <a:r>
              <a:rPr lang="en-GB" sz="2000" b="1" dirty="0"/>
              <a:t>Accessibility</a:t>
            </a:r>
            <a:r>
              <a:rPr lang="en-GB" sz="2000" dirty="0"/>
              <a:t> to GIS</a:t>
            </a: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à"/>
            </a:pPr>
            <a:endParaRPr lang="en-GB" sz="2000" dirty="0"/>
          </a:p>
          <a:p>
            <a:pPr marL="914400" lvl="2" indent="0">
              <a:lnSpc>
                <a:spcPct val="200000"/>
              </a:lnSpc>
              <a:buNone/>
            </a:pPr>
            <a:endParaRPr lang="en-GB" sz="2800" dirty="0"/>
          </a:p>
          <a:p>
            <a:pPr lvl="1">
              <a:lnSpc>
                <a:spcPct val="200000"/>
              </a:lnSpc>
            </a:pPr>
            <a:endParaRPr lang="en-GB" sz="2200" dirty="0"/>
          </a:p>
          <a:p>
            <a:pPr marL="0" indent="0">
              <a:lnSpc>
                <a:spcPct val="200000"/>
              </a:lnSpc>
              <a:buNone/>
            </a:pP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13BF67-D5B2-4A98-89DA-24D7E06C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19"/>
          <a:stretch/>
        </p:blipFill>
        <p:spPr>
          <a:xfrm>
            <a:off x="2422841" y="2856469"/>
            <a:ext cx="7346317" cy="366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D04B304-FA70-4A27-A849-A459062E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15100"/>
            <a:ext cx="10899778" cy="371694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Which software and qual. method has been most often applied?</a:t>
            </a:r>
            <a:endParaRPr lang="en-GB" sz="2200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Survey and Workshops, Transformation, No GIS &amp; ArcGIS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Marginal use of Extensions &amp; open source Software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b="1" dirty="0">
                <a:sym typeface="Wingdings" panose="05000000000000000000" pitchFamily="2" charset="2"/>
              </a:rPr>
              <a:t>But why?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8B1A34-4C6A-4BD7-B6CD-53AB55577549}"/>
              </a:ext>
            </a:extLst>
          </p:cNvPr>
          <p:cNvSpPr/>
          <p:nvPr/>
        </p:nvSpPr>
        <p:spPr>
          <a:xfrm>
            <a:off x="-64919" y="-125083"/>
            <a:ext cx="12192000" cy="7108166"/>
          </a:xfrm>
          <a:prstGeom prst="rect">
            <a:avLst/>
          </a:prstGeom>
          <a:solidFill>
            <a:schemeClr val="accent4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5F0ABA8-CEFB-4F9D-935F-0FA84DD4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67" y="293809"/>
            <a:ext cx="9404724" cy="6564191"/>
          </a:xfrm>
          <a:prstGeom prst="rect">
            <a:avLst/>
          </a:prstGeom>
          <a:ln>
            <a:noFill/>
          </a:ln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18004D-CABF-412B-A04F-E81ED4E02635}"/>
              </a:ext>
            </a:extLst>
          </p:cNvPr>
          <p:cNvSpPr txBox="1"/>
          <p:nvPr/>
        </p:nvSpPr>
        <p:spPr>
          <a:xfrm>
            <a:off x="3439140" y="452718"/>
            <a:ext cx="89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Which software and qual. method has been most often applied?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5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9099"/>
            <a:ext cx="11280847" cy="41954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600" dirty="0"/>
              <a:t>Which software and qual. method has been most often applied? </a:t>
            </a:r>
            <a:endParaRPr lang="en-GB" sz="2600" b="1" dirty="0"/>
          </a:p>
          <a:p>
            <a:pPr marL="0" indent="0">
              <a:buNone/>
            </a:pPr>
            <a:endParaRPr lang="en-GB" sz="2600" b="1" dirty="0"/>
          </a:p>
          <a:p>
            <a:pPr marL="0" indent="0">
              <a:buNone/>
            </a:pPr>
            <a:r>
              <a:rPr lang="en-GB" sz="2400" b="1" dirty="0"/>
              <a:t>We assume:</a:t>
            </a:r>
          </a:p>
          <a:p>
            <a:r>
              <a:rPr lang="en-GB" sz="2400" dirty="0"/>
              <a:t>Exclusive use of proprietary Software </a:t>
            </a:r>
          </a:p>
          <a:p>
            <a:pPr lvl="1"/>
            <a:r>
              <a:rPr lang="de-DE" sz="2200" dirty="0" err="1"/>
              <a:t>origin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researcher</a:t>
            </a:r>
            <a:endParaRPr lang="de-DE" sz="2200" dirty="0"/>
          </a:p>
          <a:p>
            <a:r>
              <a:rPr lang="de-DE" sz="2400" dirty="0"/>
              <a:t>Lack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information</a:t>
            </a:r>
            <a:r>
              <a:rPr lang="de-DE" sz="2400" dirty="0"/>
              <a:t> </a:t>
            </a:r>
            <a:r>
              <a:rPr lang="de-DE" sz="2400" dirty="0" err="1"/>
              <a:t>about</a:t>
            </a:r>
            <a:r>
              <a:rPr lang="de-DE" sz="2400" dirty="0"/>
              <a:t> Open </a:t>
            </a:r>
            <a:r>
              <a:rPr lang="de-DE" sz="2400" dirty="0" err="1"/>
              <a:t>source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/ </a:t>
            </a:r>
            <a:r>
              <a:rPr lang="de-DE" sz="2400" dirty="0" err="1"/>
              <a:t>software</a:t>
            </a:r>
            <a:endParaRPr lang="de-DE" sz="2400" dirty="0"/>
          </a:p>
          <a:p>
            <a:r>
              <a:rPr lang="en-GB" sz="2400" dirty="0"/>
              <a:t>Lack of interdisciplinary collaborations </a:t>
            </a:r>
          </a:p>
          <a:p>
            <a:r>
              <a:rPr lang="en-GB" sz="2400" dirty="0"/>
              <a:t>Wariness of Data-Driven Methods</a:t>
            </a:r>
          </a:p>
          <a:p>
            <a:pPr lvl="1"/>
            <a:r>
              <a:rPr lang="en-GB" sz="2200" dirty="0"/>
              <a:t>GIS as Add-on</a:t>
            </a:r>
          </a:p>
          <a:p>
            <a:endParaRPr lang="en-GB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0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BB48915-BC01-4D99-BDC9-BBBCC139A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57983"/>
            <a:ext cx="11280847" cy="4890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GB" sz="2400" dirty="0"/>
              <a:t>Identification of prominent research directions.</a:t>
            </a:r>
            <a:endParaRPr lang="en-GB" dirty="0"/>
          </a:p>
          <a:p>
            <a:pPr marL="400050" lvl="1" indent="0">
              <a:buNone/>
            </a:pPr>
            <a:r>
              <a:rPr lang="en-GB" sz="2400" dirty="0"/>
              <a:t>1. Media and technology research</a:t>
            </a:r>
          </a:p>
          <a:p>
            <a:pPr marL="400050" lvl="1" indent="0">
              <a:buNone/>
            </a:pPr>
            <a:r>
              <a:rPr lang="en-GB" sz="2400" dirty="0"/>
              <a:t>2. Ecology and landscape research</a:t>
            </a:r>
          </a:p>
          <a:p>
            <a:pPr marL="400050" lvl="1" indent="0">
              <a:buNone/>
            </a:pPr>
            <a:r>
              <a:rPr lang="en-GB" sz="2400" dirty="0"/>
              <a:t>3. Infrastructure research</a:t>
            </a:r>
          </a:p>
          <a:p>
            <a:pPr marL="400050" lvl="1" indent="0">
              <a:buNone/>
            </a:pPr>
            <a:r>
              <a:rPr lang="en-GB" sz="2400" dirty="0"/>
              <a:t>4. Participation and community: Public participation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b="1" dirty="0"/>
              <a:t>ecology/landscape and  participation/community – </a:t>
            </a:r>
            <a:r>
              <a:rPr lang="en-GB" sz="2400" dirty="0">
                <a:sym typeface="Wingdings" panose="05000000000000000000" pitchFamily="2" charset="2"/>
              </a:rPr>
              <a:t>GIS  as data collection tool (see RQ 2)</a:t>
            </a:r>
            <a:r>
              <a:rPr lang="en-GB" sz="2400" dirty="0"/>
              <a:t>                                               </a:t>
            </a:r>
            <a:endParaRPr lang="en-GB" sz="2400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7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E08C3E-F881-4A46-B2F7-7459CA39BF2E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0" indent="0">
              <a:lnSpc>
                <a:spcPct val="200000"/>
              </a:lnSpc>
              <a:buNone/>
            </a:pPr>
            <a:r>
              <a:rPr lang="en-GB" b="1" dirty="0"/>
              <a:t>Not just a literature review!  - </a:t>
            </a:r>
            <a:r>
              <a:rPr lang="en-GB" dirty="0"/>
              <a:t>risk building up a digital divide </a:t>
            </a:r>
            <a:r>
              <a:rPr lang="en-GB" sz="1600" dirty="0"/>
              <a:t>(Dennis Jr, 2006)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B01DA27-5978-45BC-B1BC-7CD7F7BF3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261" y="1512796"/>
            <a:ext cx="2114562" cy="1582325"/>
          </a:xfrm>
          <a:prstGeom prst="rect">
            <a:avLst/>
          </a:prstGeom>
        </p:spPr>
      </p:pic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10954476" y="311038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02C3C15-05F8-403A-9F64-E4DC13152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79" y="1139270"/>
            <a:ext cx="2802835" cy="121216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9AD450B1-522F-4F47-85F0-96A7A1EFA0F8}"/>
              </a:ext>
            </a:extLst>
          </p:cNvPr>
          <p:cNvSpPr txBox="1"/>
          <p:nvPr/>
        </p:nvSpPr>
        <p:spPr>
          <a:xfrm>
            <a:off x="8313929" y="2246037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(OSGEO, 2017)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43E4AADF-D6E7-484A-A1F8-60538AAA5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49154"/>
              </p:ext>
            </p:extLst>
          </p:nvPr>
        </p:nvGraphicFramePr>
        <p:xfrm>
          <a:off x="1885655" y="4016784"/>
          <a:ext cx="8128000" cy="2656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5263065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232989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Why</a:t>
                      </a:r>
                      <a:r>
                        <a:rPr lang="de-DE" dirty="0"/>
                        <a:t> Open 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Limitations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736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Free 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forster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Collaborations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Small </a:t>
                      </a:r>
                      <a:r>
                        <a:rPr lang="en-US" noProof="0" dirty="0">
                          <a:sym typeface="Wingdings" panose="05000000000000000000" pitchFamily="2" charset="2"/>
                        </a:rPr>
                        <a:t>difference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 err="1">
                          <a:sym typeface="Wingdings" panose="05000000000000000000" pitchFamily="2" charset="2"/>
                        </a:rPr>
                        <a:t>Reproducibel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no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limit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for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extensions</a:t>
                      </a:r>
                      <a:endParaRPr lang="de-DE" dirty="0">
                        <a:sym typeface="Wingdings" panose="05000000000000000000" pitchFamily="2" charset="2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Basic Knowledge in </a:t>
                      </a:r>
                      <a:r>
                        <a:rPr lang="de-DE" dirty="0" err="1"/>
                        <a:t>coding</a:t>
                      </a:r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 err="1"/>
                        <a:t>less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developments</a:t>
                      </a:r>
                      <a:endParaRPr lang="en-GB" dirty="0"/>
                    </a:p>
                    <a:p>
                      <a:endParaRPr lang="de-DE" dirty="0"/>
                    </a:p>
                    <a:p>
                      <a:r>
                        <a:rPr lang="de-DE" dirty="0"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de-DE" dirty="0" err="1">
                          <a:sym typeface="Wingdings" panose="05000000000000000000" pitchFamily="2" charset="2"/>
                        </a:rPr>
                        <a:t>Mainly</a:t>
                      </a:r>
                      <a:r>
                        <a:rPr lang="de-DE" dirty="0">
                          <a:sym typeface="Wingdings" panose="05000000000000000000" pitchFamily="2" charset="2"/>
                        </a:rPr>
                        <a:t> in ArcGIS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227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69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67BAF348-F05C-4842-BDA7-CAFF263161D9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AutoShape 2" descr="Bildergebnis für osgeo">
            <a:extLst>
              <a:ext uri="{FF2B5EF4-FFF2-40B4-BE49-F238E27FC236}">
                <a16:creationId xmlns:a16="http://schemas.microsoft.com/office/drawing/2014/main" id="{54A1D2AC-C9A2-48F3-A8A9-1CFEE082CE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7250" y="28813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4" descr="Bildergebnis für osgeo">
            <a:extLst>
              <a:ext uri="{FF2B5EF4-FFF2-40B4-BE49-F238E27FC236}">
                <a16:creationId xmlns:a16="http://schemas.microsoft.com/office/drawing/2014/main" id="{D8463134-BD2A-47B2-AE9E-542890029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19650" y="3033713"/>
            <a:ext cx="2857500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62C8816-B863-4694-9612-D311B4D09066}"/>
              </a:ext>
            </a:extLst>
          </p:cNvPr>
          <p:cNvSpPr txBox="1"/>
          <p:nvPr/>
        </p:nvSpPr>
        <p:spPr>
          <a:xfrm>
            <a:off x="401798" y="6550223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(ESRI, 2017)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09AB4F8-A9BD-4982-AD21-AF7907314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" y="1338310"/>
            <a:ext cx="7263192" cy="520449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8991A03-AAA1-4237-99EB-A6A5DB24E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472" y="1564919"/>
            <a:ext cx="6543675" cy="4619625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6340EE00-B7CE-42B9-8407-39056D28F19D}"/>
              </a:ext>
            </a:extLst>
          </p:cNvPr>
          <p:cNvSpPr txBox="1"/>
          <p:nvPr/>
        </p:nvSpPr>
        <p:spPr>
          <a:xfrm>
            <a:off x="2667461" y="3033713"/>
            <a:ext cx="6543674" cy="138499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Visualization of transformed data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Hyperlinking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sz="2800" dirty="0">
                <a:solidFill>
                  <a:schemeClr val="bg1"/>
                </a:solidFill>
                <a:sym typeface="Wingdings" panose="05000000000000000000" pitchFamily="2" charset="2"/>
              </a:rPr>
              <a:t>Extending the software 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769A7D2-B2DC-41B8-8ABC-E508689B4A30}"/>
              </a:ext>
            </a:extLst>
          </p:cNvPr>
          <p:cNvSpPr txBox="1"/>
          <p:nvPr/>
        </p:nvSpPr>
        <p:spPr>
          <a:xfrm>
            <a:off x="9673270" y="6242459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(QGIS 2017)</a:t>
            </a:r>
          </a:p>
        </p:txBody>
      </p:sp>
    </p:spTree>
    <p:extLst>
      <p:ext uri="{BB962C8B-B14F-4D97-AF65-F5344CB8AC3E}">
        <p14:creationId xmlns:p14="http://schemas.microsoft.com/office/powerpoint/2010/main" val="41109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0627"/>
            <a:ext cx="11398862" cy="4552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What is qualitative GIS?</a:t>
            </a:r>
          </a:p>
          <a:p>
            <a:r>
              <a:rPr lang="en-GB" sz="2000" b="1" dirty="0"/>
              <a:t>Critical GIS</a:t>
            </a:r>
            <a:r>
              <a:rPr lang="en-GB" sz="2000" dirty="0"/>
              <a:t> as alternative GIS research since 1990 </a:t>
            </a:r>
            <a:r>
              <a:rPr lang="en-GB" sz="1600" dirty="0"/>
              <a:t>(Openshaw, 1991; </a:t>
            </a:r>
            <a:r>
              <a:rPr lang="en-GB" sz="1600" dirty="0" err="1"/>
              <a:t>Schuurman</a:t>
            </a:r>
            <a:r>
              <a:rPr lang="en-GB" sz="1600" dirty="0"/>
              <a:t>, 2000)</a:t>
            </a:r>
          </a:p>
          <a:p>
            <a:pPr marL="0" indent="0">
              <a:buNone/>
            </a:pPr>
            <a:r>
              <a:rPr lang="en-GB" sz="1600" dirty="0">
                <a:sym typeface="Wingdings" panose="05000000000000000000" pitchFamily="2" charset="2"/>
              </a:rPr>
              <a:t>		</a:t>
            </a:r>
            <a:r>
              <a:rPr lang="en-GB" sz="1600" dirty="0">
                <a:solidFill>
                  <a:schemeClr val="bg2">
                    <a:lumMod val="40000"/>
                    <a:lumOff val="6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1600" dirty="0">
                <a:sym typeface="Wingdings" panose="05000000000000000000" pitchFamily="2" charset="2"/>
              </a:rPr>
              <a:t> </a:t>
            </a:r>
            <a:r>
              <a:rPr lang="en-GB" sz="2000" dirty="0">
                <a:sym typeface="Wingdings" panose="05000000000000000000" pitchFamily="2" charset="2"/>
              </a:rPr>
              <a:t>Alignment and reorientation of GIS</a:t>
            </a:r>
            <a:endParaRPr lang="en-GB" sz="1600" dirty="0"/>
          </a:p>
          <a:p>
            <a:r>
              <a:rPr lang="en-GB" sz="2000" b="1" dirty="0"/>
              <a:t>Change</a:t>
            </a:r>
            <a:r>
              <a:rPr lang="en-GB" sz="2000" dirty="0"/>
              <a:t> of perspective since 2000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000" b="1" dirty="0" err="1">
                <a:sym typeface="Wingdings" panose="05000000000000000000" pitchFamily="2" charset="2"/>
              </a:rPr>
              <a:t>Qualitaive</a:t>
            </a:r>
            <a:r>
              <a:rPr lang="en-GB" sz="2000" b="1" dirty="0">
                <a:sym typeface="Wingdings" panose="05000000000000000000" pitchFamily="2" charset="2"/>
              </a:rPr>
              <a:t> GIS as toolbox to understand social </a:t>
            </a:r>
            <a:r>
              <a:rPr lang="en-GB" sz="2000" b="1" dirty="0" err="1">
                <a:sym typeface="Wingdings" panose="05000000000000000000" pitchFamily="2" charset="2"/>
              </a:rPr>
              <a:t>phenomenas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GB" sz="1600" dirty="0"/>
              <a:t>(Elwood, 2006; </a:t>
            </a:r>
            <a:r>
              <a:rPr lang="en-GB" sz="1600" dirty="0" err="1"/>
              <a:t>O’Sullivian</a:t>
            </a:r>
            <a:r>
              <a:rPr lang="en-GB" sz="1600" dirty="0"/>
              <a:t>, 2006; </a:t>
            </a:r>
            <a:r>
              <a:rPr lang="en-GB" sz="1600" dirty="0" err="1"/>
              <a:t>Schuurmann</a:t>
            </a:r>
            <a:r>
              <a:rPr lang="en-GB" sz="1600" dirty="0"/>
              <a:t> 2000)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b="1" dirty="0">
                <a:sym typeface="Wingdings" panose="05000000000000000000" pitchFamily="2" charset="2"/>
              </a:rPr>
              <a:t>Research fields:</a:t>
            </a:r>
            <a:r>
              <a:rPr lang="en-GB" sz="2000" dirty="0">
                <a:sym typeface="Wingdings" panose="05000000000000000000" pitchFamily="2" charset="2"/>
              </a:rPr>
              <a:t> </a:t>
            </a:r>
            <a:r>
              <a:rPr lang="en-GB" sz="2000" i="1" dirty="0">
                <a:sym typeface="Wingdings" panose="05000000000000000000" pitchFamily="2" charset="2"/>
              </a:rPr>
              <a:t>Social and political decision making, urban- and community management, ecosystem services …</a:t>
            </a:r>
            <a:endParaRPr lang="en-GB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sz="1400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025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AAA48DBD-794F-4D43-8447-16F66BE73154}"/>
              </a:ext>
            </a:extLst>
          </p:cNvPr>
          <p:cNvSpPr txBox="1">
            <a:spLocks/>
          </p:cNvSpPr>
          <p:nvPr/>
        </p:nvSpPr>
        <p:spPr>
          <a:xfrm>
            <a:off x="581192" y="1947335"/>
            <a:ext cx="11280847" cy="5231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GB" sz="2400" b="1" dirty="0"/>
              <a:t>Research Questions:</a:t>
            </a:r>
          </a:p>
          <a:p>
            <a:pPr marL="0" indent="0">
              <a:buFont typeface="Wingdings 3" charset="2"/>
              <a:buNone/>
            </a:pPr>
            <a:r>
              <a:rPr lang="en-GB" b="1" dirty="0"/>
              <a:t>Transparent and reproducible - open-source qualitative GIS</a:t>
            </a:r>
            <a:endParaRPr lang="en-GB" sz="2400" b="1" dirty="0"/>
          </a:p>
          <a:p>
            <a:pPr marL="457200" lvl="1" indent="0">
              <a:lnSpc>
                <a:spcPct val="200000"/>
              </a:lnSpc>
              <a:buNone/>
            </a:pPr>
            <a:endParaRPr lang="en-GB" sz="2600" b="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FBB6104-C7B5-4F16-93D2-F17144E9E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 Discussion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552EEF-9399-40E9-87A8-ABD8BCAB9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887D983-8BE2-4136-AB30-5700CF13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61" y="1931500"/>
            <a:ext cx="4991100" cy="41371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B46F130-05B2-45D5-AE5F-B485A6804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7655"/>
          <a:stretch/>
        </p:blipFill>
        <p:spPr>
          <a:xfrm>
            <a:off x="3184698" y="1706282"/>
            <a:ext cx="4775187" cy="30447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28F209-ACB6-478F-965A-D04B79A62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989" y="1451411"/>
            <a:ext cx="4719637" cy="32996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7429ED6-BA15-4D94-ADCF-4449B1F680FD}"/>
              </a:ext>
            </a:extLst>
          </p:cNvPr>
          <p:cNvSpPr txBox="1"/>
          <p:nvPr/>
        </p:nvSpPr>
        <p:spPr>
          <a:xfrm>
            <a:off x="10133665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, 2004)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98EC49-1379-4C56-A4F6-990B0092B444}"/>
              </a:ext>
            </a:extLst>
          </p:cNvPr>
          <p:cNvSpPr txBox="1"/>
          <p:nvPr/>
        </p:nvSpPr>
        <p:spPr>
          <a:xfrm>
            <a:off x="401130" y="6316572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DEE221C-FC01-4AA2-B129-2152CB52A34C}"/>
              </a:ext>
            </a:extLst>
          </p:cNvPr>
          <p:cNvSpPr txBox="1"/>
          <p:nvPr/>
        </p:nvSpPr>
        <p:spPr>
          <a:xfrm>
            <a:off x="5878804" y="4372949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/>
              <a:t>Kwan, 2002)</a:t>
            </a:r>
          </a:p>
        </p:txBody>
      </p:sp>
    </p:spTree>
    <p:extLst>
      <p:ext uri="{BB962C8B-B14F-4D97-AF65-F5344CB8AC3E}">
        <p14:creationId xmlns:p14="http://schemas.microsoft.com/office/powerpoint/2010/main" val="13795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A9CBD3-7D79-4EF4-8417-C1A0ACD9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 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CAC00-338E-441E-828B-DAAFAB5A0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69742"/>
            <a:ext cx="9915208" cy="419548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/>
              <a:t>Qualitatives GIS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fragmented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 Cluster </a:t>
            </a:r>
            <a:r>
              <a:rPr lang="de-DE" sz="2400" dirty="0" err="1">
                <a:sym typeface="Wingdings" panose="05000000000000000000" pitchFamily="2" charset="2"/>
              </a:rPr>
              <a:t>analysis</a:t>
            </a:r>
            <a:endParaRPr lang="de-DE" sz="2400" dirty="0">
              <a:sym typeface="Wingdings" panose="05000000000000000000" pitchFamily="2" charset="2"/>
            </a:endParaRPr>
          </a:p>
          <a:p>
            <a:pPr marL="457200" indent="-457200">
              <a:buAutoNum type="arabicPeriod"/>
            </a:pPr>
            <a:r>
              <a:rPr lang="de-DE" sz="2400" dirty="0"/>
              <a:t>Domination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proprierty</a:t>
            </a:r>
            <a:r>
              <a:rPr lang="de-DE" sz="2400" dirty="0"/>
              <a:t> Software</a:t>
            </a:r>
            <a:endParaRPr lang="en-GB" sz="2400" dirty="0"/>
          </a:p>
          <a:p>
            <a:pPr lvl="1">
              <a:buFont typeface="Wingdings" panose="05000000000000000000" pitchFamily="2" charset="2"/>
              <a:buChar char="à"/>
            </a:pPr>
            <a:r>
              <a:rPr lang="en-GB" sz="2400" b="1" dirty="0">
                <a:sym typeface="Wingdings" panose="05000000000000000000" pitchFamily="2" charset="2"/>
              </a:rPr>
              <a:t>Limitation to qualitative GIS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400" b="1" dirty="0">
                <a:sym typeface="Wingdings" panose="05000000000000000000" pitchFamily="2" charset="2"/>
              </a:rPr>
              <a:t>Open </a:t>
            </a:r>
            <a:r>
              <a:rPr lang="de-DE" sz="2400" b="1" dirty="0" err="1">
                <a:sym typeface="Wingdings" panose="05000000000000000000" pitchFamily="2" charset="2"/>
              </a:rPr>
              <a:t>source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adds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transperency</a:t>
            </a:r>
            <a:r>
              <a:rPr lang="de-DE" sz="2400" b="1" dirty="0">
                <a:sym typeface="Wingdings" panose="05000000000000000000" pitchFamily="2" charset="2"/>
              </a:rPr>
              <a:t> and </a:t>
            </a:r>
            <a:r>
              <a:rPr lang="de-DE" sz="2400" b="1" dirty="0" err="1">
                <a:sym typeface="Wingdings" panose="05000000000000000000" pitchFamily="2" charset="2"/>
              </a:rPr>
              <a:t>reproducibilty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i="1" dirty="0"/>
              <a:t>Opening science fosters creativity, innovation, and speeds up knowledge diffusion (</a:t>
            </a:r>
            <a:r>
              <a:rPr lang="en-GB" i="1" dirty="0" err="1"/>
              <a:t>Friesike</a:t>
            </a:r>
            <a:r>
              <a:rPr lang="en-GB" i="1" dirty="0"/>
              <a:t>, </a:t>
            </a:r>
            <a:r>
              <a:rPr lang="en-GB" i="1" dirty="0" err="1"/>
              <a:t>Widenmayer</a:t>
            </a:r>
            <a:r>
              <a:rPr lang="en-GB" i="1" dirty="0"/>
              <a:t>, Gassmann, &amp; </a:t>
            </a:r>
            <a:r>
              <a:rPr lang="en-GB" i="1" dirty="0" err="1"/>
              <a:t>Schildhauer</a:t>
            </a:r>
            <a:r>
              <a:rPr lang="en-GB" i="1" dirty="0"/>
              <a:t>, 2015). 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sz="2400" b="1" dirty="0">
                <a:sym typeface="Wingdings" panose="05000000000000000000" pitchFamily="2" charset="2"/>
              </a:rPr>
              <a:t> Stronger intra- and interdisciplinary collaborations</a:t>
            </a:r>
            <a:endParaRPr lang="en-GB" sz="2400" b="1" dirty="0"/>
          </a:p>
          <a:p>
            <a:pPr marL="0" indent="0">
              <a:buNone/>
            </a:pPr>
            <a:endParaRPr lang="en-GB" sz="3000" b="1" dirty="0">
              <a:sym typeface="Wingdings" panose="05000000000000000000" pitchFamily="2" charset="2"/>
            </a:endParaRPr>
          </a:p>
          <a:p>
            <a:pPr marL="514350" indent="-457200"/>
            <a:endParaRPr lang="en-GB" sz="3000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39C637-ABD8-4B3C-AF18-9E42AAD16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Agnew, J. (2011). Space and place. In: John Agnew und D. Livingstone. Handbook of</a:t>
            </a:r>
            <a:br>
              <a:rPr lang="en-GB" dirty="0"/>
            </a:br>
            <a:r>
              <a:rPr lang="en-GB" dirty="0"/>
              <a:t>geographical knowledge. London: SAGE. </a:t>
            </a:r>
            <a:endParaRPr lang="en-US" dirty="0"/>
          </a:p>
          <a:p>
            <a:r>
              <a:rPr lang="en-US" dirty="0"/>
              <a:t>Dennis Jr, S. F. (2006). Prospects for qualitative GIS at the intersection of youth development and participatory urban planning.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38</a:t>
            </a:r>
            <a:r>
              <a:rPr lang="en-US" dirty="0"/>
              <a:t>(11), 2039–2054.</a:t>
            </a:r>
            <a:endParaRPr lang="en-GB" dirty="0"/>
          </a:p>
          <a:p>
            <a:r>
              <a:rPr lang="en-GB" dirty="0"/>
              <a:t>Elwood, S. (2006). Beyond </a:t>
            </a:r>
            <a:r>
              <a:rPr lang="en-GB" dirty="0" err="1"/>
              <a:t>Cooptation</a:t>
            </a:r>
            <a:r>
              <a:rPr lang="en-GB" dirty="0"/>
              <a:t> or Resistance: Urban Spatial Politics,</a:t>
            </a:r>
            <a:br>
              <a:rPr lang="en-GB" dirty="0"/>
            </a:br>
            <a:r>
              <a:rPr lang="en-GB" dirty="0"/>
              <a:t>Community Organizations, and GIS‐Based Spatial Narratives. In: Annals of the</a:t>
            </a:r>
            <a:br>
              <a:rPr lang="en-GB" dirty="0"/>
            </a:br>
            <a:r>
              <a:rPr lang="en-GB" dirty="0"/>
              <a:t>Association of American Geographers, 96(2): 323-341. </a:t>
            </a:r>
            <a:endParaRPr lang="en-US" dirty="0"/>
          </a:p>
          <a:p>
            <a:r>
              <a:rPr lang="en-US" dirty="0" err="1"/>
              <a:t>Friesike</a:t>
            </a:r>
            <a:r>
              <a:rPr lang="en-US" dirty="0"/>
              <a:t>, S., </a:t>
            </a:r>
            <a:r>
              <a:rPr lang="en-US" dirty="0" err="1"/>
              <a:t>Widenmayer</a:t>
            </a:r>
            <a:r>
              <a:rPr lang="en-US" dirty="0"/>
              <a:t>, B., Gassmann, O., &amp; </a:t>
            </a:r>
            <a:r>
              <a:rPr lang="en-US" dirty="0" err="1"/>
              <a:t>Schildhauer</a:t>
            </a:r>
            <a:r>
              <a:rPr lang="en-US" dirty="0"/>
              <a:t>, T. (2015). Opening science: towards an agenda of open science in academia and industry. </a:t>
            </a:r>
            <a:r>
              <a:rPr lang="en-US" i="1" dirty="0"/>
              <a:t>The Journal of Technology Transfer</a:t>
            </a:r>
            <a:r>
              <a:rPr lang="en-US" dirty="0"/>
              <a:t>, </a:t>
            </a:r>
            <a:r>
              <a:rPr lang="en-US" i="1" dirty="0"/>
              <a:t>40</a:t>
            </a:r>
            <a:r>
              <a:rPr lang="en-US" dirty="0"/>
              <a:t>(4), 581–601. https://doi.org/10.1007/s10961-014-9375-6</a:t>
            </a:r>
          </a:p>
          <a:p>
            <a:r>
              <a:rPr lang="en-US" dirty="0"/>
              <a:t>Garnett, R., &amp; </a:t>
            </a:r>
            <a:r>
              <a:rPr lang="en-US" dirty="0" err="1"/>
              <a:t>Kanaroglou</a:t>
            </a:r>
            <a:r>
              <a:rPr lang="en-US" dirty="0"/>
              <a:t>, P. (2016). Qualitative GIS: An Open Framework Using </a:t>
            </a:r>
            <a:r>
              <a:rPr lang="en-US" dirty="0" err="1"/>
              <a:t>SpatiaLite</a:t>
            </a:r>
            <a:r>
              <a:rPr lang="en-US" dirty="0"/>
              <a:t> and Open Source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20</a:t>
            </a:r>
            <a:r>
              <a:rPr lang="en-US" dirty="0"/>
              <a:t>(1), 144–159.</a:t>
            </a:r>
          </a:p>
          <a:p>
            <a:r>
              <a:rPr lang="en-US" dirty="0"/>
              <a:t>Hill, M. O., &amp; </a:t>
            </a:r>
            <a:r>
              <a:rPr lang="en-US" dirty="0" err="1"/>
              <a:t>Gauch</a:t>
            </a:r>
            <a:r>
              <a:rPr lang="en-US" dirty="0"/>
              <a:t>, H. G. (1980). Detrended correspondence analysis: an improved ordination technique. </a:t>
            </a:r>
            <a:r>
              <a:rPr lang="en-US" i="1" dirty="0" err="1"/>
              <a:t>Vegetatio</a:t>
            </a:r>
            <a:r>
              <a:rPr lang="en-US" dirty="0"/>
              <a:t>, </a:t>
            </a:r>
            <a:r>
              <a:rPr lang="en-US" i="1" dirty="0"/>
              <a:t>42</a:t>
            </a:r>
            <a:r>
              <a:rPr lang="en-US" dirty="0"/>
              <a:t>(1–3), 47–58.</a:t>
            </a:r>
          </a:p>
          <a:p>
            <a:r>
              <a:rPr lang="en-US" dirty="0"/>
              <a:t>James, G., Witten, D., Hastie, T., &amp; </a:t>
            </a:r>
            <a:r>
              <a:rPr lang="en-US" dirty="0" err="1"/>
              <a:t>Tibshirani</a:t>
            </a:r>
            <a:r>
              <a:rPr lang="en-US" dirty="0"/>
              <a:t>, R. (Eds.). (2013). </a:t>
            </a:r>
            <a:r>
              <a:rPr lang="en-US" i="1" dirty="0"/>
              <a:t>An introduction to statistical learning: with applications in R</a:t>
            </a:r>
            <a:r>
              <a:rPr lang="en-US" dirty="0"/>
              <a:t>. New York: Springer.</a:t>
            </a:r>
          </a:p>
          <a:p>
            <a:r>
              <a:rPr lang="en-US" dirty="0"/>
              <a:t>Jung, J.-K., &amp; Elwood, S. (2010). Extending the Qualitative Capabilities of GIS: Computer-Aided Qualitative GIS. </a:t>
            </a:r>
            <a:r>
              <a:rPr lang="en-US" i="1" dirty="0"/>
              <a:t>Transactions in GIS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(1), 63–87.</a:t>
            </a:r>
          </a:p>
          <a:p>
            <a:r>
              <a:rPr lang="en-US" dirty="0"/>
              <a:t>Kwan, M.-P., &amp; Lee, J. (2004). </a:t>
            </a:r>
            <a:r>
              <a:rPr lang="en-US" dirty="0" err="1"/>
              <a:t>Geovisualization</a:t>
            </a:r>
            <a:r>
              <a:rPr lang="en-US" dirty="0"/>
              <a:t> of human activity patterns using 3D GIS: a time-geographic approach. In M. Goodchild &amp; D. G. Janelle (Eds.), </a:t>
            </a:r>
            <a:r>
              <a:rPr lang="en-US" i="1" dirty="0"/>
              <a:t>Spatially integrated social science: Examples in best practice</a:t>
            </a:r>
            <a:r>
              <a:rPr lang="en-US" dirty="0"/>
              <a:t> (Vol. 27).</a:t>
            </a:r>
          </a:p>
          <a:p>
            <a:r>
              <a:rPr lang="en-US" dirty="0"/>
              <a:t>Openshaw, S. (1991). A view on the GIS crisis in geography, or, using GIS to put Humpty-Dumpty back together again. </a:t>
            </a:r>
            <a:r>
              <a:rPr lang="en-US" i="1" dirty="0"/>
              <a:t>Environment and Planning A</a:t>
            </a:r>
            <a:r>
              <a:rPr lang="en-US" dirty="0"/>
              <a:t>, </a:t>
            </a:r>
            <a:r>
              <a:rPr lang="en-US" i="1" dirty="0"/>
              <a:t>23</a:t>
            </a:r>
            <a:r>
              <a:rPr lang="en-US" dirty="0"/>
              <a:t>(5), 621–628.</a:t>
            </a:r>
          </a:p>
          <a:p>
            <a:r>
              <a:rPr lang="en-US" dirty="0" err="1"/>
              <a:t>O’Sullivian</a:t>
            </a:r>
            <a:r>
              <a:rPr lang="en-US" dirty="0"/>
              <a:t>, D. (2006): Geographical information science: Critical GIS. In: Progress in</a:t>
            </a:r>
            <a:br>
              <a:rPr lang="en-US" dirty="0"/>
            </a:br>
            <a:r>
              <a:rPr lang="en-US" dirty="0"/>
              <a:t>Human Geography 30: 781–793 </a:t>
            </a:r>
            <a:endParaRPr lang="en-GB" dirty="0"/>
          </a:p>
          <a:p>
            <a:r>
              <a:rPr lang="en-GB" dirty="0" err="1"/>
              <a:t>Pavlovskaya</a:t>
            </a:r>
            <a:r>
              <a:rPr lang="en-GB" dirty="0"/>
              <a:t>, M. (2004). Other Transitions: Multiple Economies of Moscow</a:t>
            </a:r>
            <a:br>
              <a:rPr lang="en-GB" dirty="0"/>
            </a:br>
            <a:r>
              <a:rPr lang="en-GB" dirty="0"/>
              <a:t>Households in the 1990s. In: Annals of the Association of American Geographers,</a:t>
            </a:r>
            <a:br>
              <a:rPr lang="en-GB" dirty="0"/>
            </a:br>
            <a:r>
              <a:rPr lang="en-GB" dirty="0"/>
              <a:t>94(2): 329–351 </a:t>
            </a:r>
            <a:endParaRPr lang="en-US" dirty="0"/>
          </a:p>
          <a:p>
            <a:r>
              <a:rPr lang="en-US" dirty="0" err="1"/>
              <a:t>Schuurman</a:t>
            </a:r>
            <a:r>
              <a:rPr lang="en-US" dirty="0"/>
              <a:t>, N. (2000). Trouble in the heartland: GIS and its critics in the 1990s. </a:t>
            </a:r>
            <a:r>
              <a:rPr lang="en-US" i="1" dirty="0"/>
              <a:t>Progress in Human Geography</a:t>
            </a:r>
            <a:r>
              <a:rPr lang="en-US" dirty="0"/>
              <a:t>, </a:t>
            </a:r>
            <a:r>
              <a:rPr lang="en-US" i="1" dirty="0"/>
              <a:t>24</a:t>
            </a:r>
            <a:r>
              <a:rPr lang="en-US" dirty="0"/>
              <a:t>(4), 569–590. https://doi.org/10.1191/030913200100189111</a:t>
            </a:r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095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</a:t>
            </a:r>
            <a:r>
              <a:rPr lang="en-GB" dirty="0"/>
              <a:t>CA – </a:t>
            </a:r>
            <a:r>
              <a:rPr lang="en-GB" sz="2400" dirty="0"/>
              <a:t>(Hill &amp; </a:t>
            </a:r>
            <a:r>
              <a:rPr lang="en-GB" sz="2400" dirty="0" err="1"/>
              <a:t>Gauch</a:t>
            </a:r>
            <a:r>
              <a:rPr lang="en-GB" sz="2400" dirty="0"/>
              <a:t>, 1980)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16134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A24FC7-2209-483A-B39E-EFF6BAD2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936303"/>
            <a:ext cx="9248775" cy="3600450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4AB240-E9D8-4295-93CC-A8A69615B2C8}"/>
              </a:ext>
            </a:extLst>
          </p:cNvPr>
          <p:cNvCxnSpPr/>
          <p:nvPr/>
        </p:nvCxnSpPr>
        <p:spPr>
          <a:xfrm>
            <a:off x="2169622" y="2177471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F526D96-F1F5-4CF1-907C-45FBEC36501A}"/>
              </a:ext>
            </a:extLst>
          </p:cNvPr>
          <p:cNvCxnSpPr/>
          <p:nvPr/>
        </p:nvCxnSpPr>
        <p:spPr>
          <a:xfrm>
            <a:off x="2737658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5E598B-CBF7-4D94-B30B-7A9B52A7AD7A}"/>
              </a:ext>
            </a:extLst>
          </p:cNvPr>
          <p:cNvCxnSpPr/>
          <p:nvPr/>
        </p:nvCxnSpPr>
        <p:spPr>
          <a:xfrm>
            <a:off x="3505200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9FE61B0-33BA-4BB0-8323-938C91C105BB}"/>
              </a:ext>
            </a:extLst>
          </p:cNvPr>
          <p:cNvCxnSpPr/>
          <p:nvPr/>
        </p:nvCxnSpPr>
        <p:spPr>
          <a:xfrm>
            <a:off x="3981796" y="2252286"/>
            <a:ext cx="0" cy="2840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52460A-9098-4AD9-A73A-33ED328C2931}"/>
              </a:ext>
            </a:extLst>
          </p:cNvPr>
          <p:cNvSpPr/>
          <p:nvPr/>
        </p:nvSpPr>
        <p:spPr>
          <a:xfrm>
            <a:off x="1552904" y="3670232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CA4937-1F8C-4270-9966-319A343EF737}"/>
              </a:ext>
            </a:extLst>
          </p:cNvPr>
          <p:cNvSpPr/>
          <p:nvPr/>
        </p:nvSpPr>
        <p:spPr>
          <a:xfrm>
            <a:off x="3468676" y="3848793"/>
            <a:ext cx="1047340" cy="11695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E805C7-857F-4C44-8514-20DF415552B8}"/>
              </a:ext>
            </a:extLst>
          </p:cNvPr>
          <p:cNvSpPr/>
          <p:nvPr/>
        </p:nvSpPr>
        <p:spPr>
          <a:xfrm>
            <a:off x="6554603" y="2048063"/>
            <a:ext cx="3311203" cy="340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55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41B2-B2CE-4ACE-8B10-C80AC244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 – K-</a:t>
            </a:r>
            <a:r>
              <a:rPr lang="de-DE" dirty="0" err="1"/>
              <a:t>means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64A424-C641-47AD-A27F-F639A87C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265" y="1177860"/>
            <a:ext cx="8946541" cy="5341866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28C100-AD5C-4CEF-A4F9-9CB41429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CDE68FB-697D-4442-847D-AD5D9F9C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194" y="1584801"/>
            <a:ext cx="6522276" cy="4565593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60D1138-A318-4F08-BF76-19216CF4ED14}"/>
              </a:ext>
            </a:extLst>
          </p:cNvPr>
          <p:cNvSpPr txBox="1"/>
          <p:nvPr/>
        </p:nvSpPr>
        <p:spPr>
          <a:xfrm>
            <a:off x="7354021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</a:t>
            </a:r>
            <a:r>
              <a:rPr lang="en-GB" sz="1400" dirty="0" err="1"/>
              <a:t>Mathworks</a:t>
            </a:r>
            <a:r>
              <a:rPr lang="en-GB" sz="1400" dirty="0"/>
              <a:t>, 2017)</a:t>
            </a:r>
          </a:p>
        </p:txBody>
      </p:sp>
    </p:spTree>
    <p:extLst>
      <p:ext uri="{BB962C8B-B14F-4D97-AF65-F5344CB8AC3E}">
        <p14:creationId xmlns:p14="http://schemas.microsoft.com/office/powerpoint/2010/main" val="57717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4</a:t>
            </a:fld>
            <a:endParaRPr lang="en-GB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920DDCB-5154-4AF7-88F8-507177C92AB7}"/>
              </a:ext>
            </a:extLst>
          </p:cNvPr>
          <p:cNvSpPr/>
          <p:nvPr/>
        </p:nvSpPr>
        <p:spPr>
          <a:xfrm>
            <a:off x="938231" y="2006391"/>
            <a:ext cx="10315538" cy="30299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DC075BF-EDEB-4A32-A67F-C2F2457688F6}"/>
              </a:ext>
            </a:extLst>
          </p:cNvPr>
          <p:cNvSpPr txBox="1"/>
          <p:nvPr/>
        </p:nvSpPr>
        <p:spPr>
          <a:xfrm>
            <a:off x="1313909" y="2348099"/>
            <a:ext cx="98237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If I were advising a new graduate student on</a:t>
            </a:r>
          </a:p>
          <a:p>
            <a:r>
              <a:rPr lang="en-GB" sz="3200" dirty="0">
                <a:solidFill>
                  <a:schemeClr val="bg1"/>
                </a:solidFill>
              </a:rPr>
              <a:t>how to succeed in geography these days,</a:t>
            </a:r>
          </a:p>
          <a:p>
            <a:r>
              <a:rPr lang="en-GB" sz="3200" dirty="0">
                <a:solidFill>
                  <a:schemeClr val="bg1"/>
                </a:solidFill>
              </a:rPr>
              <a:t>my advice would be to try to </a:t>
            </a:r>
            <a:r>
              <a:rPr lang="en-GB" sz="3200" b="1" dirty="0">
                <a:solidFill>
                  <a:schemeClr val="bg1"/>
                </a:solidFill>
              </a:rPr>
              <a:t>straddle that fence.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Schuurmann</a:t>
            </a:r>
            <a:r>
              <a:rPr lang="en-US" dirty="0">
                <a:solidFill>
                  <a:schemeClr val="bg1"/>
                </a:solidFill>
              </a:rPr>
              <a:t>, 1995</a:t>
            </a:r>
          </a:p>
        </p:txBody>
      </p:sp>
    </p:spTree>
    <p:extLst>
      <p:ext uri="{BB962C8B-B14F-4D97-AF65-F5344CB8AC3E}">
        <p14:creationId xmlns:p14="http://schemas.microsoft.com/office/powerpoint/2010/main" val="976740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79184"/>
            <a:ext cx="9907589" cy="477146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b="1" dirty="0"/>
              <a:t>Qualitative GIS as mixed method approach.</a:t>
            </a:r>
          </a:p>
          <a:p>
            <a:r>
              <a:rPr lang="en-GB" sz="2400" dirty="0"/>
              <a:t>Analysis of qualitative data  in combination with spatial information </a:t>
            </a:r>
            <a:r>
              <a:rPr lang="en-GB" sz="1600" dirty="0"/>
              <a:t>(Sui, 2015)</a:t>
            </a:r>
            <a:endParaRPr lang="en-GB" dirty="0"/>
          </a:p>
          <a:p>
            <a:pPr marL="0" indent="0" algn="just">
              <a:buNone/>
            </a:pPr>
            <a:r>
              <a:rPr lang="en-GB" sz="2400" dirty="0">
                <a:sym typeface="Wingdings" panose="05000000000000000000" pitchFamily="2" charset="2"/>
              </a:rPr>
              <a:t>		</a:t>
            </a:r>
          </a:p>
          <a:p>
            <a:pPr marL="0" indent="0" algn="just">
              <a:buNone/>
            </a:pPr>
            <a:r>
              <a:rPr lang="en-GB" sz="2400" b="1" dirty="0">
                <a:sym typeface="Wingdings" panose="05000000000000000000" pitchFamily="2" charset="2"/>
              </a:rPr>
              <a:t>	vector and raster representation  qualitative Data </a:t>
            </a: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Transformation </a:t>
            </a:r>
            <a:r>
              <a:rPr lang="en-GB" sz="2400" dirty="0">
                <a:sym typeface="Wingdings" panose="05000000000000000000" pitchFamily="2" charset="2"/>
              </a:rPr>
              <a:t>into a spatial data format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Hyperlinks </a:t>
            </a:r>
            <a:r>
              <a:rPr lang="en-GB" sz="2400" dirty="0">
                <a:sym typeface="Wingdings" panose="05000000000000000000" pitchFamily="2" charset="2"/>
              </a:rPr>
              <a:t>linking multiple data types to a location </a:t>
            </a:r>
            <a:endParaRPr lang="en-GB" sz="2400" b="1" dirty="0">
              <a:sym typeface="Wingdings" panose="05000000000000000000" pitchFamily="2" charset="2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GB" sz="2400" b="1" dirty="0">
                <a:sym typeface="Wingdings" panose="05000000000000000000" pitchFamily="2" charset="2"/>
              </a:rPr>
              <a:t>Software-Extension </a:t>
            </a:r>
            <a:r>
              <a:rPr lang="en-GB" sz="2400" dirty="0">
                <a:sym typeface="Wingdings" panose="05000000000000000000" pitchFamily="2" charset="2"/>
              </a:rPr>
              <a:t>extending data types and methods of a GIS</a:t>
            </a: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600" dirty="0"/>
              <a:t>(Jung &amp; Elwood, 2010)</a:t>
            </a:r>
            <a:endParaRPr lang="en-GB" sz="1600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5</a:t>
            </a:fld>
            <a:endParaRPr lang="en-GB"/>
          </a:p>
        </p:txBody>
      </p:sp>
      <p:pic>
        <p:nvPicPr>
          <p:cNvPr id="1026" name="Picture 2" descr="https://i2.wp.com/www.gisresources.com/wp-content/uploads/2013/08/RASTER-AND-VECTOR.png">
            <a:extLst>
              <a:ext uri="{FF2B5EF4-FFF2-40B4-BE49-F238E27FC236}">
                <a16:creationId xmlns:a16="http://schemas.microsoft.com/office/drawing/2014/main" id="{E0CBAF77-176C-40AF-AC0A-BB4A5A30E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41" y="2476497"/>
            <a:ext cx="3950473" cy="178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B3977BE-649C-4F92-AA56-30550721F3C0}"/>
              </a:ext>
            </a:extLst>
          </p:cNvPr>
          <p:cNvSpPr txBox="1"/>
          <p:nvPr/>
        </p:nvSpPr>
        <p:spPr>
          <a:xfrm>
            <a:off x="2178441" y="418470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(GIS</a:t>
            </a:r>
            <a:r>
              <a:rPr lang="de-DE" sz="1200" dirty="0"/>
              <a:t>-Resources, 2015)</a:t>
            </a:r>
            <a:endParaRPr lang="en-GB" sz="1200" dirty="0"/>
          </a:p>
        </p:txBody>
      </p:sp>
      <p:pic>
        <p:nvPicPr>
          <p:cNvPr id="1028" name="Picture 4" descr="https://i1.wp.com/groupquality.com/2015/wp-content/uploads/2015/03/Focus-group-word-cloud.jpg?resize=350%2C200">
            <a:extLst>
              <a:ext uri="{FF2B5EF4-FFF2-40B4-BE49-F238E27FC236}">
                <a16:creationId xmlns:a16="http://schemas.microsoft.com/office/drawing/2014/main" id="{62702635-B148-4272-8F74-947A9A74A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590" y="2418207"/>
            <a:ext cx="3333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98D35F0A-90E3-43BD-9164-9D526A95BCC9}"/>
              </a:ext>
            </a:extLst>
          </p:cNvPr>
          <p:cNvSpPr txBox="1"/>
          <p:nvPr/>
        </p:nvSpPr>
        <p:spPr>
          <a:xfrm>
            <a:off x="8204044" y="4126417"/>
            <a:ext cx="2939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</a:t>
            </a:r>
            <a:r>
              <a:rPr lang="en-GB" sz="1200" dirty="0" err="1"/>
              <a:t>Groupquality</a:t>
            </a:r>
            <a:r>
              <a:rPr lang="en-GB" sz="1200" dirty="0"/>
              <a:t>, 2015)</a:t>
            </a:r>
          </a:p>
        </p:txBody>
      </p:sp>
    </p:spTree>
    <p:extLst>
      <p:ext uri="{BB962C8B-B14F-4D97-AF65-F5344CB8AC3E}">
        <p14:creationId xmlns:p14="http://schemas.microsoft.com/office/powerpoint/2010/main" val="228799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6</a:t>
            </a:fld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ECCD87-4450-44DB-AC8B-8A2C8C0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72" y="1443981"/>
            <a:ext cx="7901577" cy="54140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2E1D66F-E9F7-440A-9040-DA84BC081759}"/>
              </a:ext>
            </a:extLst>
          </p:cNvPr>
          <p:cNvSpPr txBox="1"/>
          <p:nvPr/>
        </p:nvSpPr>
        <p:spPr>
          <a:xfrm>
            <a:off x="7962100" y="6220616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 err="1">
                <a:solidFill>
                  <a:schemeClr val="bg1"/>
                </a:solidFill>
              </a:rPr>
              <a:t>Pavlovskaya</a:t>
            </a:r>
            <a:r>
              <a:rPr lang="en-GB" sz="1400" dirty="0">
                <a:solidFill>
                  <a:schemeClr val="bg1"/>
                </a:solidFill>
              </a:rPr>
              <a:t>, 2004)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DDE5AC2-8385-4866-A40F-CDBFB19B4EC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</a:t>
            </a:r>
            <a:r>
              <a:rPr lang="en-GB" sz="1400" dirty="0" err="1"/>
              <a:t>Pavlovskaya</a:t>
            </a:r>
            <a:r>
              <a:rPr lang="en-GB" sz="1400" dirty="0"/>
              <a:t> 2004)</a:t>
            </a:r>
          </a:p>
        </p:txBody>
      </p:sp>
    </p:spTree>
    <p:extLst>
      <p:ext uri="{BB962C8B-B14F-4D97-AF65-F5344CB8AC3E}">
        <p14:creationId xmlns:p14="http://schemas.microsoft.com/office/powerpoint/2010/main" val="4174715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7</a:t>
            </a:fld>
            <a:endParaRPr lang="en-GB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026212-13E9-4FF0-A6E0-9669E635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227" y="1351834"/>
            <a:ext cx="6289546" cy="521338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60ED040-D5E3-4759-98B0-B62ED6EBFC0D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(Jung &amp; Elwood, 2010)</a:t>
            </a:r>
          </a:p>
        </p:txBody>
      </p:sp>
    </p:spTree>
    <p:extLst>
      <p:ext uri="{BB962C8B-B14F-4D97-AF65-F5344CB8AC3E}">
        <p14:creationId xmlns:p14="http://schemas.microsoft.com/office/powerpoint/2010/main" val="2816825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8</a:t>
            </a:fld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4C972BA-E120-4755-977B-463721A4B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0" t="7655"/>
          <a:stretch/>
        </p:blipFill>
        <p:spPr>
          <a:xfrm>
            <a:off x="1558738" y="1413387"/>
            <a:ext cx="8538917" cy="54446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9EB2A5-8E25-4D86-9897-FC55C7F46B36}"/>
              </a:ext>
            </a:extLst>
          </p:cNvPr>
          <p:cNvSpPr txBox="1"/>
          <p:nvPr/>
        </p:nvSpPr>
        <p:spPr>
          <a:xfrm>
            <a:off x="7980723" y="6215035"/>
            <a:ext cx="211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</a:t>
            </a:r>
            <a:r>
              <a:rPr lang="en-GB" sz="1400" dirty="0">
                <a:solidFill>
                  <a:schemeClr val="bg1"/>
                </a:solidFill>
              </a:rPr>
              <a:t>Kwan, 2002)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0821F0-9C63-48FA-8677-BAF24C2FC8DF}"/>
              </a:ext>
            </a:extLst>
          </p:cNvPr>
          <p:cNvSpPr txBox="1"/>
          <p:nvPr/>
        </p:nvSpPr>
        <p:spPr>
          <a:xfrm>
            <a:off x="834295" y="6074884"/>
            <a:ext cx="2116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(Kwan, 2002)</a:t>
            </a:r>
          </a:p>
        </p:txBody>
      </p:sp>
    </p:spTree>
    <p:extLst>
      <p:ext uri="{BB962C8B-B14F-4D97-AF65-F5344CB8AC3E}">
        <p14:creationId xmlns:p14="http://schemas.microsoft.com/office/powerpoint/2010/main" val="420102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3C8A86-7CD0-475F-A32B-BA4A4C01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 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8EDB89-DE55-4963-9E99-E3FF9E6C6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30627"/>
            <a:ext cx="10899778" cy="4740430"/>
          </a:xfrm>
        </p:spPr>
        <p:txBody>
          <a:bodyPr>
            <a:normAutofit fontScale="92500" lnSpcReduction="20000"/>
          </a:bodyPr>
          <a:lstStyle/>
          <a:p>
            <a:r>
              <a:rPr lang="en-GB" sz="2200" dirty="0">
                <a:sym typeface="Wingdings" panose="05000000000000000000" pitchFamily="2" charset="2"/>
              </a:rPr>
              <a:t>Qualitative GIS agrees on the </a:t>
            </a:r>
            <a:r>
              <a:rPr lang="en-GB" sz="2200" b="1" dirty="0">
                <a:sym typeface="Wingdings" panose="05000000000000000000" pitchFamily="2" charset="2"/>
              </a:rPr>
              <a:t>reorientation</a:t>
            </a:r>
            <a:r>
              <a:rPr lang="en-GB" sz="2200" dirty="0">
                <a:sym typeface="Wingdings" panose="05000000000000000000" pitchFamily="2" charset="2"/>
              </a:rPr>
              <a:t> of GIS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Individual perceptions of geographical places and regions </a:t>
            </a:r>
            <a:r>
              <a:rPr lang="en-GB" sz="1400" dirty="0"/>
              <a:t>(Agnew 2011). </a:t>
            </a:r>
            <a:endParaRPr lang="en-GB" sz="2000" dirty="0"/>
          </a:p>
          <a:p>
            <a:pPr marL="0" indent="0">
              <a:buNone/>
            </a:pPr>
            <a:endParaRPr lang="en-GB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But we suspect: </a:t>
            </a:r>
          </a:p>
          <a:p>
            <a:r>
              <a:rPr lang="en-GB" sz="2200" dirty="0">
                <a:sym typeface="Wingdings" panose="05000000000000000000" pitchFamily="2" charset="2"/>
              </a:rPr>
              <a:t>Qualitative GIS is </a:t>
            </a:r>
            <a:r>
              <a:rPr lang="en-GB" sz="2200" dirty="0"/>
              <a:t>inhomogeneous and fragmented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/>
              <a:t>Research objects, qualitative methodology, software type </a:t>
            </a:r>
            <a:r>
              <a:rPr lang="en-GB" sz="1400" dirty="0"/>
              <a:t>(Garnett &amp; </a:t>
            </a:r>
            <a:r>
              <a:rPr lang="en-GB" sz="1400" dirty="0" err="1"/>
              <a:t>Kanaroglou</a:t>
            </a:r>
            <a:r>
              <a:rPr lang="en-GB" sz="1400" dirty="0"/>
              <a:t>, 2016)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b="1" dirty="0">
                <a:sym typeface="Wingdings" panose="05000000000000000000" pitchFamily="2" charset="2"/>
              </a:rPr>
              <a:t>Technical</a:t>
            </a:r>
            <a:r>
              <a:rPr lang="en-GB" sz="2200" dirty="0">
                <a:sym typeface="Wingdings" panose="05000000000000000000" pitchFamily="2" charset="2"/>
              </a:rPr>
              <a:t> versus </a:t>
            </a:r>
            <a:r>
              <a:rPr lang="en-GB" sz="2200" b="1" dirty="0">
                <a:sym typeface="Wingdings" panose="05000000000000000000" pitchFamily="2" charset="2"/>
              </a:rPr>
              <a:t>theoretical</a:t>
            </a:r>
            <a:r>
              <a:rPr lang="en-GB" sz="2200" dirty="0">
                <a:sym typeface="Wingdings" panose="05000000000000000000" pitchFamily="2" charset="2"/>
              </a:rPr>
              <a:t> papers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GB" sz="2200" dirty="0">
                <a:sym typeface="Wingdings" panose="05000000000000000000" pitchFamily="2" charset="2"/>
              </a:rPr>
              <a:t>One sided use of propriety software  </a:t>
            </a:r>
          </a:p>
          <a:p>
            <a:pPr marL="0" indent="0">
              <a:buNone/>
            </a:pPr>
            <a:endParaRPr lang="en-GB" sz="24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2200" b="1" dirty="0">
                <a:sym typeface="Wingdings" panose="05000000000000000000" pitchFamily="2" charset="2"/>
              </a:rPr>
              <a:t>What we want to fill in the Gap: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Comprehensive literature review</a:t>
            </a:r>
          </a:p>
          <a:p>
            <a:r>
              <a:rPr lang="en-GB" sz="2200" b="1" dirty="0">
                <a:sym typeface="Wingdings" panose="05000000000000000000" pitchFamily="2" charset="2"/>
              </a:rPr>
              <a:t>Use of  an open source data/software for qualitative GIS</a:t>
            </a:r>
          </a:p>
          <a:p>
            <a:endParaRPr lang="en-GB" b="1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30F314-27DD-4620-AD62-8E57F22E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03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TM03457464[[fn=Dividende]]</Template>
  <TotalTime>0</TotalTime>
  <Words>2734</Words>
  <Application>Microsoft Office PowerPoint</Application>
  <PresentationFormat>Breitbild</PresentationFormat>
  <Paragraphs>818</Paragraphs>
  <Slides>34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1" baseType="lpstr">
      <vt:lpstr>Calibri</vt:lpstr>
      <vt:lpstr>Gill Sans MT</vt:lpstr>
      <vt:lpstr>Times New Roman</vt:lpstr>
      <vt:lpstr>Wingdings</vt:lpstr>
      <vt:lpstr>Wingdings 2</vt:lpstr>
      <vt:lpstr>Wingdings 3</vt:lpstr>
      <vt:lpstr>Dividende</vt:lpstr>
      <vt:lpstr> Reviewing qualitative GIS research –  current trends and promoting interdisciplinary, reproducible research with open-source software.  </vt:lpstr>
      <vt:lpstr>Content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 Introduction</vt:lpstr>
      <vt:lpstr>1. Introduction </vt:lpstr>
      <vt:lpstr>PowerPoint-Präsentation</vt:lpstr>
      <vt:lpstr>2 Data</vt:lpstr>
      <vt:lpstr>3 Methodology  </vt:lpstr>
      <vt:lpstr>Results </vt:lpstr>
      <vt:lpstr>Results </vt:lpstr>
      <vt:lpstr>Results </vt:lpstr>
      <vt:lpstr>3 Methodology</vt:lpstr>
      <vt:lpstr>3 Methodology</vt:lpstr>
      <vt:lpstr>Results</vt:lpstr>
      <vt:lpstr>3 Methodology</vt:lpstr>
      <vt:lpstr>Results</vt:lpstr>
      <vt:lpstr>Results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4 Discussion</vt:lpstr>
      <vt:lpstr>5 Conclusion</vt:lpstr>
      <vt:lpstr>Literature</vt:lpstr>
      <vt:lpstr>DCA – (Hill &amp; Gauch, 1980)</vt:lpstr>
      <vt:lpstr>Clustering – K-means</vt:lpstr>
    </vt:vector>
  </TitlesOfParts>
  <Company>FSU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Tutorium 1 – Geo 213</dc:title>
  <dc:creator>Karsten Schmidt</dc:creator>
  <cp:lastModifiedBy>Eric Krüger</cp:lastModifiedBy>
  <cp:revision>178</cp:revision>
  <dcterms:created xsi:type="dcterms:W3CDTF">2016-04-13T10:49:28Z</dcterms:created>
  <dcterms:modified xsi:type="dcterms:W3CDTF">2017-12-02T13:54:46Z</dcterms:modified>
</cp:coreProperties>
</file>